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0" r:id="rId2"/>
    <p:sldMasterId id="2147483662" r:id="rId3"/>
  </p:sldMasterIdLst>
  <p:notesMasterIdLst>
    <p:notesMasterId r:id="rId20"/>
  </p:notesMasterIdLst>
  <p:handoutMasterIdLst>
    <p:handoutMasterId r:id="rId21"/>
  </p:handoutMasterIdLst>
  <p:sldIdLst>
    <p:sldId id="404" r:id="rId4"/>
    <p:sldId id="303" r:id="rId5"/>
    <p:sldId id="452" r:id="rId6"/>
    <p:sldId id="451" r:id="rId7"/>
    <p:sldId id="437" r:id="rId8"/>
    <p:sldId id="470" r:id="rId9"/>
    <p:sldId id="474" r:id="rId10"/>
    <p:sldId id="456" r:id="rId11"/>
    <p:sldId id="463" r:id="rId12"/>
    <p:sldId id="443" r:id="rId13"/>
    <p:sldId id="475" r:id="rId14"/>
    <p:sldId id="476" r:id="rId15"/>
    <p:sldId id="477" r:id="rId16"/>
    <p:sldId id="479" r:id="rId17"/>
    <p:sldId id="471" r:id="rId18"/>
    <p:sldId id="445" r:id="rId19"/>
  </p:sldIdLst>
  <p:sldSz cx="9144000" cy="6858000" type="screen4x3"/>
  <p:notesSz cx="6894513" cy="9180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5E45"/>
    <a:srgbClr val="FFFF05"/>
    <a:srgbClr val="F2B41A"/>
    <a:srgbClr val="FFFFF3"/>
    <a:srgbClr val="FFFFCC"/>
    <a:srgbClr val="FFFFFF"/>
    <a:srgbClr val="FFFF00"/>
    <a:srgbClr val="EBEAC4"/>
    <a:srgbClr val="FFFFBD"/>
    <a:srgbClr val="FFFF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65" autoAdjust="0"/>
  </p:normalViewPr>
  <p:slideViewPr>
    <p:cSldViewPr>
      <p:cViewPr>
        <p:scale>
          <a:sx n="100" d="100"/>
          <a:sy n="100" d="100"/>
        </p:scale>
        <p:origin x="-859" y="6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75" y="-58"/>
      </p:cViewPr>
      <p:guideLst>
        <p:guide orient="horz" pos="2892"/>
        <p:guide pos="217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Revenue Limit</c:v>
                </c:pt>
              </c:strCache>
            </c:strRef>
          </c:tx>
          <c:invertIfNegative val="0"/>
          <c:cat>
            <c:strRef>
              <c:f>Sheet1!$A$2:$A$3</c:f>
              <c:strCache>
                <c:ptCount val="2"/>
                <c:pt idx="0">
                  <c:v>2012-13</c:v>
                </c:pt>
                <c:pt idx="1">
                  <c:v>2013-14</c:v>
                </c:pt>
              </c:strCache>
            </c:strRef>
          </c:cat>
          <c:val>
            <c:numRef>
              <c:f>Sheet1!$B$2:$B$3</c:f>
              <c:numCache>
                <c:formatCode>General</c:formatCode>
                <c:ptCount val="2"/>
                <c:pt idx="0" formatCode="&quot;$&quot;#,##0">
                  <c:v>277522947</c:v>
                </c:pt>
              </c:numCache>
            </c:numRef>
          </c:val>
        </c:ser>
        <c:ser>
          <c:idx val="1"/>
          <c:order val="1"/>
          <c:tx>
            <c:strRef>
              <c:f>Sheet1!$C$1</c:f>
              <c:strCache>
                <c:ptCount val="1"/>
                <c:pt idx="0">
                  <c:v>Categoricals</c:v>
                </c:pt>
              </c:strCache>
            </c:strRef>
          </c:tx>
          <c:invertIfNegative val="0"/>
          <c:cat>
            <c:strRef>
              <c:f>Sheet1!$A$2:$A$3</c:f>
              <c:strCache>
                <c:ptCount val="2"/>
                <c:pt idx="0">
                  <c:v>2012-13</c:v>
                </c:pt>
                <c:pt idx="1">
                  <c:v>2013-14</c:v>
                </c:pt>
              </c:strCache>
            </c:strRef>
          </c:cat>
          <c:val>
            <c:numRef>
              <c:f>Sheet1!$C$2:$C$3</c:f>
              <c:numCache>
                <c:formatCode>General</c:formatCode>
                <c:ptCount val="2"/>
                <c:pt idx="0" formatCode="&quot;$&quot;#,##0">
                  <c:v>50129992</c:v>
                </c:pt>
              </c:numCache>
            </c:numRef>
          </c:val>
        </c:ser>
        <c:ser>
          <c:idx val="2"/>
          <c:order val="2"/>
          <c:tx>
            <c:strRef>
              <c:f>Sheet1!$D$1</c:f>
              <c:strCache>
                <c:ptCount val="1"/>
                <c:pt idx="0">
                  <c:v>LCFF Base</c:v>
                </c:pt>
              </c:strCache>
            </c:strRef>
          </c:tx>
          <c:invertIfNegative val="0"/>
          <c:cat>
            <c:strRef>
              <c:f>Sheet1!$A$2:$A$3</c:f>
              <c:strCache>
                <c:ptCount val="2"/>
                <c:pt idx="0">
                  <c:v>2012-13</c:v>
                </c:pt>
                <c:pt idx="1">
                  <c:v>2013-14</c:v>
                </c:pt>
              </c:strCache>
            </c:strRef>
          </c:cat>
          <c:val>
            <c:numRef>
              <c:f>Sheet1!$D$2:$D$3</c:f>
              <c:numCache>
                <c:formatCode>"$"#,##0</c:formatCode>
                <c:ptCount val="2"/>
                <c:pt idx="1">
                  <c:v>247557014</c:v>
                </c:pt>
              </c:numCache>
            </c:numRef>
          </c:val>
        </c:ser>
        <c:ser>
          <c:idx val="3"/>
          <c:order val="3"/>
          <c:tx>
            <c:strRef>
              <c:f>Sheet1!$E$1</c:f>
              <c:strCache>
                <c:ptCount val="1"/>
                <c:pt idx="0">
                  <c:v>LCFF Base K-3 Adj</c:v>
                </c:pt>
              </c:strCache>
            </c:strRef>
          </c:tx>
          <c:invertIfNegative val="0"/>
          <c:cat>
            <c:strRef>
              <c:f>Sheet1!$A$2:$A$3</c:f>
              <c:strCache>
                <c:ptCount val="2"/>
                <c:pt idx="0">
                  <c:v>2012-13</c:v>
                </c:pt>
                <c:pt idx="1">
                  <c:v>2013-14</c:v>
                </c:pt>
              </c:strCache>
            </c:strRef>
          </c:cat>
          <c:val>
            <c:numRef>
              <c:f>Sheet1!$E$2:$E$3</c:f>
              <c:numCache>
                <c:formatCode>"$"#,##0</c:formatCode>
                <c:ptCount val="2"/>
                <c:pt idx="1">
                  <c:v>8258761</c:v>
                </c:pt>
              </c:numCache>
            </c:numRef>
          </c:val>
        </c:ser>
        <c:ser>
          <c:idx val="4"/>
          <c:order val="4"/>
          <c:tx>
            <c:strRef>
              <c:f>Sheet1!$F$1</c:f>
              <c:strCache>
                <c:ptCount val="1"/>
                <c:pt idx="0">
                  <c:v>LCFF Base 9-12 Adj</c:v>
                </c:pt>
              </c:strCache>
            </c:strRef>
          </c:tx>
          <c:invertIfNegative val="0"/>
          <c:cat>
            <c:strRef>
              <c:f>Sheet1!$A$2:$A$3</c:f>
              <c:strCache>
                <c:ptCount val="2"/>
                <c:pt idx="0">
                  <c:v>2012-13</c:v>
                </c:pt>
                <c:pt idx="1">
                  <c:v>2013-14</c:v>
                </c:pt>
              </c:strCache>
            </c:strRef>
          </c:cat>
          <c:val>
            <c:numRef>
              <c:f>Sheet1!$F$2:$F$3</c:f>
              <c:numCache>
                <c:formatCode>"$"#,##0</c:formatCode>
                <c:ptCount val="2"/>
                <c:pt idx="1">
                  <c:v>2031035</c:v>
                </c:pt>
              </c:numCache>
            </c:numRef>
          </c:val>
        </c:ser>
        <c:ser>
          <c:idx val="5"/>
          <c:order val="5"/>
          <c:tx>
            <c:strRef>
              <c:f>Sheet1!$G$1</c:f>
              <c:strCache>
                <c:ptCount val="1"/>
                <c:pt idx="0">
                  <c:v>LCFF Supplemental</c:v>
                </c:pt>
              </c:strCache>
            </c:strRef>
          </c:tx>
          <c:invertIfNegative val="0"/>
          <c:cat>
            <c:strRef>
              <c:f>Sheet1!$A$2:$A$3</c:f>
              <c:strCache>
                <c:ptCount val="2"/>
                <c:pt idx="0">
                  <c:v>2012-13</c:v>
                </c:pt>
                <c:pt idx="1">
                  <c:v>2013-14</c:v>
                </c:pt>
              </c:strCache>
            </c:strRef>
          </c:cat>
          <c:val>
            <c:numRef>
              <c:f>Sheet1!$G$2:$G$3</c:f>
              <c:numCache>
                <c:formatCode>"$"#,##0</c:formatCode>
                <c:ptCount val="2"/>
                <c:pt idx="1">
                  <c:v>47105981</c:v>
                </c:pt>
              </c:numCache>
            </c:numRef>
          </c:val>
        </c:ser>
        <c:ser>
          <c:idx val="6"/>
          <c:order val="6"/>
          <c:tx>
            <c:strRef>
              <c:f>Sheet1!$H$1</c:f>
              <c:strCache>
                <c:ptCount val="1"/>
                <c:pt idx="0">
                  <c:v>LCFF Concentration</c:v>
                </c:pt>
              </c:strCache>
            </c:strRef>
          </c:tx>
          <c:invertIfNegative val="0"/>
          <c:cat>
            <c:strRef>
              <c:f>Sheet1!$A$2:$A$3</c:f>
              <c:strCache>
                <c:ptCount val="2"/>
                <c:pt idx="0">
                  <c:v>2012-13</c:v>
                </c:pt>
                <c:pt idx="1">
                  <c:v>2013-14</c:v>
                </c:pt>
              </c:strCache>
            </c:strRef>
          </c:cat>
          <c:val>
            <c:numRef>
              <c:f>Sheet1!$H$2:$H$3</c:f>
              <c:numCache>
                <c:formatCode>"$"#,##0</c:formatCode>
                <c:ptCount val="2"/>
                <c:pt idx="1">
                  <c:v>46863488</c:v>
                </c:pt>
              </c:numCache>
            </c:numRef>
          </c:val>
        </c:ser>
        <c:ser>
          <c:idx val="7"/>
          <c:order val="7"/>
          <c:tx>
            <c:strRef>
              <c:f>Sheet1!$I$1</c:f>
              <c:strCache>
                <c:ptCount val="1"/>
                <c:pt idx="0">
                  <c:v>LCFF TIIG Add-on</c:v>
                </c:pt>
              </c:strCache>
            </c:strRef>
          </c:tx>
          <c:invertIfNegative val="0"/>
          <c:cat>
            <c:strRef>
              <c:f>Sheet1!$A$2:$A$3</c:f>
              <c:strCache>
                <c:ptCount val="2"/>
                <c:pt idx="0">
                  <c:v>2012-13</c:v>
                </c:pt>
                <c:pt idx="1">
                  <c:v>2013-14</c:v>
                </c:pt>
              </c:strCache>
            </c:strRef>
          </c:cat>
          <c:val>
            <c:numRef>
              <c:f>Sheet1!$I$2:$I$3</c:f>
              <c:numCache>
                <c:formatCode>"$"#,##0</c:formatCode>
                <c:ptCount val="2"/>
                <c:pt idx="0">
                  <c:v>461341</c:v>
                </c:pt>
                <c:pt idx="1">
                  <c:v>461341</c:v>
                </c:pt>
              </c:numCache>
            </c:numRef>
          </c:val>
        </c:ser>
        <c:ser>
          <c:idx val="8"/>
          <c:order val="8"/>
          <c:tx>
            <c:strRef>
              <c:f>Sheet1!$J$1</c:f>
              <c:strCache>
                <c:ptCount val="1"/>
                <c:pt idx="0">
                  <c:v>LCFF Transportation Add-on</c:v>
                </c:pt>
              </c:strCache>
            </c:strRef>
          </c:tx>
          <c:invertIfNegative val="0"/>
          <c:cat>
            <c:strRef>
              <c:f>Sheet1!$A$2:$A$3</c:f>
              <c:strCache>
                <c:ptCount val="2"/>
                <c:pt idx="0">
                  <c:v>2012-13</c:v>
                </c:pt>
                <c:pt idx="1">
                  <c:v>2013-14</c:v>
                </c:pt>
              </c:strCache>
            </c:strRef>
          </c:cat>
          <c:val>
            <c:numRef>
              <c:f>Sheet1!$J$2:$J$3</c:f>
              <c:numCache>
                <c:formatCode>"$"#,##0</c:formatCode>
                <c:ptCount val="2"/>
                <c:pt idx="0">
                  <c:v>1957221</c:v>
                </c:pt>
                <c:pt idx="1">
                  <c:v>1957221</c:v>
                </c:pt>
              </c:numCache>
            </c:numRef>
          </c:val>
        </c:ser>
        <c:dLbls>
          <c:showLegendKey val="0"/>
          <c:showVal val="0"/>
          <c:showCatName val="0"/>
          <c:showSerName val="0"/>
          <c:showPercent val="0"/>
          <c:showBubbleSize val="0"/>
        </c:dLbls>
        <c:gapWidth val="150"/>
        <c:overlap val="100"/>
        <c:axId val="23319296"/>
        <c:axId val="23320832"/>
      </c:barChart>
      <c:catAx>
        <c:axId val="23319296"/>
        <c:scaling>
          <c:orientation val="minMax"/>
        </c:scaling>
        <c:delete val="0"/>
        <c:axPos val="b"/>
        <c:majorTickMark val="out"/>
        <c:minorTickMark val="none"/>
        <c:tickLblPos val="nextTo"/>
        <c:crossAx val="23320832"/>
        <c:crosses val="autoZero"/>
        <c:auto val="1"/>
        <c:lblAlgn val="ctr"/>
        <c:lblOffset val="100"/>
        <c:noMultiLvlLbl val="0"/>
      </c:catAx>
      <c:valAx>
        <c:axId val="23320832"/>
        <c:scaling>
          <c:orientation val="minMax"/>
        </c:scaling>
        <c:delete val="0"/>
        <c:axPos val="l"/>
        <c:majorGridlines/>
        <c:numFmt formatCode="&quot;$&quot;#,##0" sourceLinked="1"/>
        <c:majorTickMark val="out"/>
        <c:minorTickMark val="none"/>
        <c:tickLblPos val="nextTo"/>
        <c:crossAx val="2331929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C11FA5-F31E-46B8-BC54-3F7FE1428230}"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037E39C5-FCEA-4C6A-A8F1-E86CB506CA6F}">
      <dgm:prSet phldrT="[Text]"/>
      <dgm:spPr/>
      <dgm:t>
        <a:bodyPr/>
        <a:lstStyle/>
        <a:p>
          <a:r>
            <a:rPr lang="en-US" dirty="0" smtClean="0"/>
            <a:t>Demographic</a:t>
          </a:r>
          <a:endParaRPr lang="en-US" dirty="0"/>
        </a:p>
      </dgm:t>
    </dgm:pt>
    <dgm:pt modelId="{C1E512BC-05F2-404A-ACBB-122278B39F43}" type="parTrans" cxnId="{1ACF98FE-E4AB-46FC-BB2B-17D6C30E5659}">
      <dgm:prSet/>
      <dgm:spPr/>
      <dgm:t>
        <a:bodyPr/>
        <a:lstStyle/>
        <a:p>
          <a:endParaRPr lang="en-US"/>
        </a:p>
      </dgm:t>
    </dgm:pt>
    <dgm:pt modelId="{F202EA22-447A-4C5E-A3B0-7F503F0955EC}" type="sibTrans" cxnId="{1ACF98FE-E4AB-46FC-BB2B-17D6C30E5659}">
      <dgm:prSet/>
      <dgm:spPr/>
      <dgm:t>
        <a:bodyPr/>
        <a:lstStyle/>
        <a:p>
          <a:endParaRPr lang="en-US"/>
        </a:p>
      </dgm:t>
    </dgm:pt>
    <dgm:pt modelId="{6950B157-BD74-404C-9A36-91E54F1240F1}">
      <dgm:prSet phldrT="[Text]"/>
      <dgm:spPr/>
      <dgm:t>
        <a:bodyPr/>
        <a:lstStyle/>
        <a:p>
          <a:r>
            <a:rPr lang="en-US" dirty="0" smtClean="0"/>
            <a:t>EL Status</a:t>
          </a:r>
          <a:endParaRPr lang="en-US" dirty="0"/>
        </a:p>
      </dgm:t>
    </dgm:pt>
    <dgm:pt modelId="{9D6D5B61-58B9-4793-AAE5-0C8599F4F7EF}" type="parTrans" cxnId="{FF917B8C-4910-4626-8346-6DBD7118B8AF}">
      <dgm:prSet/>
      <dgm:spPr/>
      <dgm:t>
        <a:bodyPr/>
        <a:lstStyle/>
        <a:p>
          <a:endParaRPr lang="en-US"/>
        </a:p>
      </dgm:t>
    </dgm:pt>
    <dgm:pt modelId="{FCCDF5EA-512C-42A8-ACD2-6095C957DA7C}" type="sibTrans" cxnId="{FF917B8C-4910-4626-8346-6DBD7118B8AF}">
      <dgm:prSet/>
      <dgm:spPr/>
      <dgm:t>
        <a:bodyPr/>
        <a:lstStyle/>
        <a:p>
          <a:endParaRPr lang="en-US"/>
        </a:p>
      </dgm:t>
    </dgm:pt>
    <dgm:pt modelId="{115B10FB-1D57-451A-8BC2-B1E3F4E5FAB0}">
      <dgm:prSet phldrT="[Text]"/>
      <dgm:spPr/>
      <dgm:t>
        <a:bodyPr/>
        <a:lstStyle/>
        <a:p>
          <a:r>
            <a:rPr lang="en-US" dirty="0" smtClean="0"/>
            <a:t>Poverty</a:t>
          </a:r>
          <a:endParaRPr lang="en-US" dirty="0"/>
        </a:p>
      </dgm:t>
    </dgm:pt>
    <dgm:pt modelId="{9FB3B024-B08C-4E07-A923-FAA2F70FE979}" type="parTrans" cxnId="{6F1B22A1-9DE0-4CCD-B82B-CE257EB4DE1B}">
      <dgm:prSet/>
      <dgm:spPr/>
      <dgm:t>
        <a:bodyPr/>
        <a:lstStyle/>
        <a:p>
          <a:endParaRPr lang="en-US"/>
        </a:p>
      </dgm:t>
    </dgm:pt>
    <dgm:pt modelId="{CF921F30-1C07-45FA-BA03-B06E6F3824A9}" type="sibTrans" cxnId="{6F1B22A1-9DE0-4CCD-B82B-CE257EB4DE1B}">
      <dgm:prSet/>
      <dgm:spPr/>
      <dgm:t>
        <a:bodyPr/>
        <a:lstStyle/>
        <a:p>
          <a:endParaRPr lang="en-US"/>
        </a:p>
      </dgm:t>
    </dgm:pt>
    <dgm:pt modelId="{1F6AEB94-B065-4100-BB9A-29ECB4B0B9CE}">
      <dgm:prSet phldrT="[Text]"/>
      <dgm:spPr/>
      <dgm:t>
        <a:bodyPr/>
        <a:lstStyle/>
        <a:p>
          <a:r>
            <a:rPr lang="en-US" dirty="0" smtClean="0"/>
            <a:t>Behavioral</a:t>
          </a:r>
          <a:endParaRPr lang="en-US" dirty="0"/>
        </a:p>
      </dgm:t>
    </dgm:pt>
    <dgm:pt modelId="{059F5C2D-80C1-482D-BCDD-700EBB035471}" type="parTrans" cxnId="{7B72A476-00BC-4747-865B-244891ED18B2}">
      <dgm:prSet/>
      <dgm:spPr/>
      <dgm:t>
        <a:bodyPr/>
        <a:lstStyle/>
        <a:p>
          <a:endParaRPr lang="en-US"/>
        </a:p>
      </dgm:t>
    </dgm:pt>
    <dgm:pt modelId="{ABA7D999-CCD0-49FB-9CB6-26D1C2FA9068}" type="sibTrans" cxnId="{7B72A476-00BC-4747-865B-244891ED18B2}">
      <dgm:prSet/>
      <dgm:spPr/>
      <dgm:t>
        <a:bodyPr/>
        <a:lstStyle/>
        <a:p>
          <a:endParaRPr lang="en-US"/>
        </a:p>
      </dgm:t>
    </dgm:pt>
    <dgm:pt modelId="{129E1DA4-F6C2-41D0-94E2-28407915E4BE}">
      <dgm:prSet phldrT="[Text]"/>
      <dgm:spPr/>
      <dgm:t>
        <a:bodyPr/>
        <a:lstStyle/>
        <a:p>
          <a:r>
            <a:rPr lang="en-US" dirty="0" smtClean="0"/>
            <a:t>Suspension</a:t>
          </a:r>
          <a:endParaRPr lang="en-US" dirty="0"/>
        </a:p>
      </dgm:t>
    </dgm:pt>
    <dgm:pt modelId="{A16E2A05-D532-42C7-A774-A95B6A859154}" type="parTrans" cxnId="{995E0C3C-6A68-413F-BFE9-7B31557030DB}">
      <dgm:prSet/>
      <dgm:spPr/>
      <dgm:t>
        <a:bodyPr/>
        <a:lstStyle/>
        <a:p>
          <a:endParaRPr lang="en-US"/>
        </a:p>
      </dgm:t>
    </dgm:pt>
    <dgm:pt modelId="{36406A52-0E72-4E6F-863B-6087D1F94724}" type="sibTrans" cxnId="{995E0C3C-6A68-413F-BFE9-7B31557030DB}">
      <dgm:prSet/>
      <dgm:spPr/>
      <dgm:t>
        <a:bodyPr/>
        <a:lstStyle/>
        <a:p>
          <a:endParaRPr lang="en-US"/>
        </a:p>
      </dgm:t>
    </dgm:pt>
    <dgm:pt modelId="{7D6C6521-B874-47A9-A7D6-C412441FA16F}">
      <dgm:prSet phldrT="[Text]"/>
      <dgm:spPr/>
      <dgm:t>
        <a:bodyPr/>
        <a:lstStyle/>
        <a:p>
          <a:r>
            <a:rPr lang="en-US" dirty="0" smtClean="0"/>
            <a:t>Instructional</a:t>
          </a:r>
          <a:endParaRPr lang="en-US" dirty="0"/>
        </a:p>
      </dgm:t>
    </dgm:pt>
    <dgm:pt modelId="{94AA5145-8560-4E8E-86EF-4E25BC25BF37}" type="parTrans" cxnId="{A53CEDB8-19C8-4D24-922E-F920BC68028B}">
      <dgm:prSet/>
      <dgm:spPr/>
      <dgm:t>
        <a:bodyPr/>
        <a:lstStyle/>
        <a:p>
          <a:endParaRPr lang="en-US"/>
        </a:p>
      </dgm:t>
    </dgm:pt>
    <dgm:pt modelId="{E9C84298-9C5D-4B73-9F14-1FE1CA55E135}" type="sibTrans" cxnId="{A53CEDB8-19C8-4D24-922E-F920BC68028B}">
      <dgm:prSet/>
      <dgm:spPr/>
      <dgm:t>
        <a:bodyPr/>
        <a:lstStyle/>
        <a:p>
          <a:endParaRPr lang="en-US"/>
        </a:p>
      </dgm:t>
    </dgm:pt>
    <dgm:pt modelId="{91472F1E-78B6-4144-AB3E-EDB557C7BC3F}">
      <dgm:prSet phldrT="[Text]"/>
      <dgm:spPr/>
      <dgm:t>
        <a:bodyPr/>
        <a:lstStyle/>
        <a:p>
          <a:r>
            <a:rPr lang="en-US" dirty="0" smtClean="0"/>
            <a:t>SAT/ACT</a:t>
          </a:r>
          <a:endParaRPr lang="en-US" dirty="0"/>
        </a:p>
      </dgm:t>
    </dgm:pt>
    <dgm:pt modelId="{40ACD5D3-7D4D-43DA-9A93-F706D94221EC}" type="parTrans" cxnId="{E3B9193D-868B-48D3-8461-AAE51C071128}">
      <dgm:prSet/>
      <dgm:spPr/>
      <dgm:t>
        <a:bodyPr/>
        <a:lstStyle/>
        <a:p>
          <a:endParaRPr lang="en-US"/>
        </a:p>
      </dgm:t>
    </dgm:pt>
    <dgm:pt modelId="{A0B80DA7-695F-4CE8-A3B3-F855104EAA41}" type="sibTrans" cxnId="{E3B9193D-868B-48D3-8461-AAE51C071128}">
      <dgm:prSet/>
      <dgm:spPr/>
      <dgm:t>
        <a:bodyPr/>
        <a:lstStyle/>
        <a:p>
          <a:endParaRPr lang="en-US"/>
        </a:p>
      </dgm:t>
    </dgm:pt>
    <dgm:pt modelId="{5DF69141-9B2E-4110-823D-C7EAB7064A1D}">
      <dgm:prSet phldrT="[Text]"/>
      <dgm:spPr/>
      <dgm:t>
        <a:bodyPr/>
        <a:lstStyle/>
        <a:p>
          <a:r>
            <a:rPr lang="en-US" dirty="0" smtClean="0"/>
            <a:t>Attendance</a:t>
          </a:r>
          <a:endParaRPr lang="en-US" dirty="0"/>
        </a:p>
      </dgm:t>
    </dgm:pt>
    <dgm:pt modelId="{0DA480DE-C176-4594-97C0-C3B45A388B55}" type="parTrans" cxnId="{88056C50-C0A0-4395-BA92-3B0A583E5575}">
      <dgm:prSet/>
      <dgm:spPr/>
      <dgm:t>
        <a:bodyPr/>
        <a:lstStyle/>
        <a:p>
          <a:endParaRPr lang="en-US"/>
        </a:p>
      </dgm:t>
    </dgm:pt>
    <dgm:pt modelId="{4049D18C-19CF-43B2-B349-0ED2CD2DBF13}" type="sibTrans" cxnId="{88056C50-C0A0-4395-BA92-3B0A583E5575}">
      <dgm:prSet/>
      <dgm:spPr/>
      <dgm:t>
        <a:bodyPr/>
        <a:lstStyle/>
        <a:p>
          <a:endParaRPr lang="en-US"/>
        </a:p>
      </dgm:t>
    </dgm:pt>
    <dgm:pt modelId="{388F19AA-6048-4AA6-9A99-8BB801DBDCA0}">
      <dgm:prSet phldrT="[Text]"/>
      <dgm:spPr/>
      <dgm:t>
        <a:bodyPr/>
        <a:lstStyle/>
        <a:p>
          <a:r>
            <a:rPr lang="en-US" dirty="0" smtClean="0"/>
            <a:t>Enrollment</a:t>
          </a:r>
          <a:endParaRPr lang="en-US" dirty="0"/>
        </a:p>
      </dgm:t>
    </dgm:pt>
    <dgm:pt modelId="{D9BF1C59-DE54-4FB7-9F25-B994CA5925B4}" type="parTrans" cxnId="{BD02227A-0749-40D6-ACC9-3E2C530271CA}">
      <dgm:prSet/>
      <dgm:spPr/>
      <dgm:t>
        <a:bodyPr/>
        <a:lstStyle/>
        <a:p>
          <a:endParaRPr lang="en-US"/>
        </a:p>
      </dgm:t>
    </dgm:pt>
    <dgm:pt modelId="{B8190429-E2F5-4C87-8C5F-C4B932E81AA8}" type="sibTrans" cxnId="{BD02227A-0749-40D6-ACC9-3E2C530271CA}">
      <dgm:prSet/>
      <dgm:spPr/>
      <dgm:t>
        <a:bodyPr/>
        <a:lstStyle/>
        <a:p>
          <a:endParaRPr lang="en-US"/>
        </a:p>
      </dgm:t>
    </dgm:pt>
    <dgm:pt modelId="{632A5935-B597-4D1C-B8BD-48B211520009}">
      <dgm:prSet phldrT="[Text]"/>
      <dgm:spPr/>
      <dgm:t>
        <a:bodyPr/>
        <a:lstStyle/>
        <a:p>
          <a:r>
            <a:rPr lang="en-US" dirty="0" smtClean="0"/>
            <a:t>Attendance</a:t>
          </a:r>
          <a:endParaRPr lang="en-US" dirty="0"/>
        </a:p>
      </dgm:t>
    </dgm:pt>
    <dgm:pt modelId="{57C2422B-FA60-48DE-A8BE-19DA6E81D5A0}" type="parTrans" cxnId="{D5675947-CEE4-4482-8345-187266588C38}">
      <dgm:prSet/>
      <dgm:spPr/>
      <dgm:t>
        <a:bodyPr/>
        <a:lstStyle/>
        <a:p>
          <a:endParaRPr lang="en-US"/>
        </a:p>
      </dgm:t>
    </dgm:pt>
    <dgm:pt modelId="{F4AFDA33-7065-44CC-BF6D-66ADEC53D55E}" type="sibTrans" cxnId="{D5675947-CEE4-4482-8345-187266588C38}">
      <dgm:prSet/>
      <dgm:spPr/>
      <dgm:t>
        <a:bodyPr/>
        <a:lstStyle/>
        <a:p>
          <a:endParaRPr lang="en-US"/>
        </a:p>
      </dgm:t>
    </dgm:pt>
    <dgm:pt modelId="{830B6D06-4E9B-4439-83FA-418712FB88E5}">
      <dgm:prSet phldrT="[Text]"/>
      <dgm:spPr/>
      <dgm:t>
        <a:bodyPr/>
        <a:lstStyle/>
        <a:p>
          <a:r>
            <a:rPr lang="en-US" dirty="0" smtClean="0"/>
            <a:t>Expulsion</a:t>
          </a:r>
          <a:endParaRPr lang="en-US" dirty="0"/>
        </a:p>
      </dgm:t>
    </dgm:pt>
    <dgm:pt modelId="{08DE003C-5719-4C9F-96E3-3D64C826B42E}" type="parTrans" cxnId="{F9354A62-932E-49CA-B71B-513C9588AE5F}">
      <dgm:prSet/>
      <dgm:spPr/>
      <dgm:t>
        <a:bodyPr/>
        <a:lstStyle/>
        <a:p>
          <a:endParaRPr lang="en-US"/>
        </a:p>
      </dgm:t>
    </dgm:pt>
    <dgm:pt modelId="{32E33972-E45C-47C9-B462-CDBD58B38007}" type="sibTrans" cxnId="{F9354A62-932E-49CA-B71B-513C9588AE5F}">
      <dgm:prSet/>
      <dgm:spPr/>
      <dgm:t>
        <a:bodyPr/>
        <a:lstStyle/>
        <a:p>
          <a:endParaRPr lang="en-US"/>
        </a:p>
      </dgm:t>
    </dgm:pt>
    <dgm:pt modelId="{FEB5E9FD-5249-4FDF-B297-03EBA3178163}">
      <dgm:prSet phldrT="[Text]"/>
      <dgm:spPr/>
      <dgm:t>
        <a:bodyPr/>
        <a:lstStyle/>
        <a:p>
          <a:r>
            <a:rPr lang="en-US" dirty="0" smtClean="0"/>
            <a:t>Other Crime Data</a:t>
          </a:r>
          <a:endParaRPr lang="en-US" dirty="0"/>
        </a:p>
      </dgm:t>
    </dgm:pt>
    <dgm:pt modelId="{E687F3AD-B3DD-492F-ABB1-7743810B6135}" type="parTrans" cxnId="{0B9CF329-D227-4B94-B557-8CF2912DFA48}">
      <dgm:prSet/>
      <dgm:spPr/>
      <dgm:t>
        <a:bodyPr/>
        <a:lstStyle/>
        <a:p>
          <a:endParaRPr lang="en-US"/>
        </a:p>
      </dgm:t>
    </dgm:pt>
    <dgm:pt modelId="{304FFEA0-7742-4483-8573-DF6154A53BAA}" type="sibTrans" cxnId="{0B9CF329-D227-4B94-B557-8CF2912DFA48}">
      <dgm:prSet/>
      <dgm:spPr/>
      <dgm:t>
        <a:bodyPr/>
        <a:lstStyle/>
        <a:p>
          <a:endParaRPr lang="en-US"/>
        </a:p>
      </dgm:t>
    </dgm:pt>
    <dgm:pt modelId="{C1424999-70AA-4064-AE21-54A02E8F1615}">
      <dgm:prSet phldrT="[Text]"/>
      <dgm:spPr/>
      <dgm:t>
        <a:bodyPr/>
        <a:lstStyle/>
        <a:p>
          <a:r>
            <a:rPr lang="en-US" dirty="0" smtClean="0"/>
            <a:t>Graduation Rate</a:t>
          </a:r>
          <a:endParaRPr lang="en-US" dirty="0"/>
        </a:p>
      </dgm:t>
    </dgm:pt>
    <dgm:pt modelId="{DCE5ECBA-61C6-4FAD-A37E-F75AA4A23461}" type="parTrans" cxnId="{0C6E224D-3462-45C8-97ED-336074E24D60}">
      <dgm:prSet/>
      <dgm:spPr/>
      <dgm:t>
        <a:bodyPr/>
        <a:lstStyle/>
        <a:p>
          <a:endParaRPr lang="en-US"/>
        </a:p>
      </dgm:t>
    </dgm:pt>
    <dgm:pt modelId="{52C42D99-6A12-4B46-AD99-E826AA8402E0}" type="sibTrans" cxnId="{0C6E224D-3462-45C8-97ED-336074E24D60}">
      <dgm:prSet/>
      <dgm:spPr/>
      <dgm:t>
        <a:bodyPr/>
        <a:lstStyle/>
        <a:p>
          <a:endParaRPr lang="en-US"/>
        </a:p>
      </dgm:t>
    </dgm:pt>
    <dgm:pt modelId="{9A99C454-34C3-421F-B2FE-B64C6586BB4C}">
      <dgm:prSet phldrT="[Text]"/>
      <dgm:spPr/>
      <dgm:t>
        <a:bodyPr/>
        <a:lstStyle/>
        <a:p>
          <a:r>
            <a:rPr lang="en-US" dirty="0" smtClean="0"/>
            <a:t>Drop Out Rate</a:t>
          </a:r>
          <a:endParaRPr lang="en-US" dirty="0"/>
        </a:p>
      </dgm:t>
    </dgm:pt>
    <dgm:pt modelId="{26D72D8C-C4C1-48A4-AD57-6F89CB28CCAB}" type="parTrans" cxnId="{955FE145-D71D-43AE-9546-4CE126F038B3}">
      <dgm:prSet/>
      <dgm:spPr/>
      <dgm:t>
        <a:bodyPr/>
        <a:lstStyle/>
        <a:p>
          <a:endParaRPr lang="en-US"/>
        </a:p>
      </dgm:t>
    </dgm:pt>
    <dgm:pt modelId="{CABCE851-71DC-403D-978C-9D13DEE7F201}" type="sibTrans" cxnId="{955FE145-D71D-43AE-9546-4CE126F038B3}">
      <dgm:prSet/>
      <dgm:spPr/>
      <dgm:t>
        <a:bodyPr/>
        <a:lstStyle/>
        <a:p>
          <a:endParaRPr lang="en-US"/>
        </a:p>
      </dgm:t>
    </dgm:pt>
    <dgm:pt modelId="{F2D3C478-4712-4070-8A17-8450C85831CB}">
      <dgm:prSet phldrT="[Text]"/>
      <dgm:spPr/>
      <dgm:t>
        <a:bodyPr/>
        <a:lstStyle/>
        <a:p>
          <a:r>
            <a:rPr lang="en-US" dirty="0" smtClean="0"/>
            <a:t>SBAC/API</a:t>
          </a:r>
          <a:endParaRPr lang="en-US" dirty="0"/>
        </a:p>
      </dgm:t>
    </dgm:pt>
    <dgm:pt modelId="{D6CE9EF3-BA13-40D6-981D-EE1EA3424E21}" type="parTrans" cxnId="{008B8BBB-E8E8-4A81-A23A-BC16FF2B043F}">
      <dgm:prSet/>
      <dgm:spPr/>
      <dgm:t>
        <a:bodyPr/>
        <a:lstStyle/>
        <a:p>
          <a:endParaRPr lang="en-US"/>
        </a:p>
      </dgm:t>
    </dgm:pt>
    <dgm:pt modelId="{5915C525-14F5-4005-B51F-7D2DC0ECEA22}" type="sibTrans" cxnId="{008B8BBB-E8E8-4A81-A23A-BC16FF2B043F}">
      <dgm:prSet/>
      <dgm:spPr/>
      <dgm:t>
        <a:bodyPr/>
        <a:lstStyle/>
        <a:p>
          <a:endParaRPr lang="en-US"/>
        </a:p>
      </dgm:t>
    </dgm:pt>
    <dgm:pt modelId="{D4EC6AF5-B34C-44D7-ACC3-BA851D1AD01C}">
      <dgm:prSet phldrT="[Text]"/>
      <dgm:spPr/>
      <dgm:t>
        <a:bodyPr/>
        <a:lstStyle/>
        <a:p>
          <a:r>
            <a:rPr lang="en-US" dirty="0" smtClean="0"/>
            <a:t>Class Size</a:t>
          </a:r>
          <a:endParaRPr lang="en-US" dirty="0"/>
        </a:p>
      </dgm:t>
    </dgm:pt>
    <dgm:pt modelId="{82744A04-8D98-4EAD-A963-7E2E8D7E747A}" type="parTrans" cxnId="{856E5156-4468-4BF8-96D3-4B242C66F72D}">
      <dgm:prSet/>
      <dgm:spPr/>
      <dgm:t>
        <a:bodyPr/>
        <a:lstStyle/>
        <a:p>
          <a:endParaRPr lang="en-US"/>
        </a:p>
      </dgm:t>
    </dgm:pt>
    <dgm:pt modelId="{73FDCA4A-65D9-443E-90E0-6F948D8F96BD}" type="sibTrans" cxnId="{856E5156-4468-4BF8-96D3-4B242C66F72D}">
      <dgm:prSet/>
      <dgm:spPr/>
      <dgm:t>
        <a:bodyPr/>
        <a:lstStyle/>
        <a:p>
          <a:endParaRPr lang="en-US"/>
        </a:p>
      </dgm:t>
    </dgm:pt>
    <dgm:pt modelId="{76DFDD98-67E0-4609-8935-FCA35DD1B100}" type="pres">
      <dgm:prSet presAssocID="{17C11FA5-F31E-46B8-BC54-3F7FE1428230}" presName="composite" presStyleCnt="0">
        <dgm:presLayoutVars>
          <dgm:chMax val="5"/>
          <dgm:dir/>
          <dgm:animLvl val="ctr"/>
          <dgm:resizeHandles val="exact"/>
        </dgm:presLayoutVars>
      </dgm:prSet>
      <dgm:spPr/>
      <dgm:t>
        <a:bodyPr/>
        <a:lstStyle/>
        <a:p>
          <a:endParaRPr lang="en-US"/>
        </a:p>
      </dgm:t>
    </dgm:pt>
    <dgm:pt modelId="{BB141C32-B24E-4151-A1CA-A1306CBAB984}" type="pres">
      <dgm:prSet presAssocID="{17C11FA5-F31E-46B8-BC54-3F7FE1428230}" presName="cycle" presStyleCnt="0"/>
      <dgm:spPr/>
    </dgm:pt>
    <dgm:pt modelId="{3851C592-720F-40D3-B25B-ABE66289E580}" type="pres">
      <dgm:prSet presAssocID="{17C11FA5-F31E-46B8-BC54-3F7FE1428230}" presName="centerShape" presStyleCnt="0"/>
      <dgm:spPr/>
    </dgm:pt>
    <dgm:pt modelId="{52C461B8-483D-4C09-A2A0-4E6D02DE81A5}" type="pres">
      <dgm:prSet presAssocID="{17C11FA5-F31E-46B8-BC54-3F7FE1428230}" presName="connSite" presStyleLbl="node1" presStyleIdx="0" presStyleCnt="5"/>
      <dgm:spPr/>
    </dgm:pt>
    <dgm:pt modelId="{C9AA0515-BD87-4E28-A0EF-200CF4F32D33}" type="pres">
      <dgm:prSet presAssocID="{17C11FA5-F31E-46B8-BC54-3F7FE1428230}" presName="visible" presStyleLbl="node1" presStyleIdx="0" presStyleCnt="5"/>
      <dgm:spPr/>
    </dgm:pt>
    <dgm:pt modelId="{8C7504BE-CD45-4354-BD9B-49FD3377912A}" type="pres">
      <dgm:prSet presAssocID="{C1E512BC-05F2-404A-ACBB-122278B39F43}" presName="Name25" presStyleLbl="parChTrans1D1" presStyleIdx="0" presStyleCnt="4"/>
      <dgm:spPr/>
      <dgm:t>
        <a:bodyPr/>
        <a:lstStyle/>
        <a:p>
          <a:endParaRPr lang="en-US"/>
        </a:p>
      </dgm:t>
    </dgm:pt>
    <dgm:pt modelId="{C19D42A9-6B5D-4936-90FA-38D06420193B}" type="pres">
      <dgm:prSet presAssocID="{037E39C5-FCEA-4C6A-A8F1-E86CB506CA6F}" presName="node" presStyleCnt="0"/>
      <dgm:spPr/>
    </dgm:pt>
    <dgm:pt modelId="{E246E732-6EFD-4FFB-BF38-88FFF2CDAB53}" type="pres">
      <dgm:prSet presAssocID="{037E39C5-FCEA-4C6A-A8F1-E86CB506CA6F}" presName="parentNode" presStyleLbl="node1" presStyleIdx="1" presStyleCnt="5">
        <dgm:presLayoutVars>
          <dgm:chMax val="1"/>
          <dgm:bulletEnabled val="1"/>
        </dgm:presLayoutVars>
      </dgm:prSet>
      <dgm:spPr/>
      <dgm:t>
        <a:bodyPr/>
        <a:lstStyle/>
        <a:p>
          <a:endParaRPr lang="en-US"/>
        </a:p>
      </dgm:t>
    </dgm:pt>
    <dgm:pt modelId="{F6734CDA-6ABB-4BDA-A880-8F91287489F6}" type="pres">
      <dgm:prSet presAssocID="{037E39C5-FCEA-4C6A-A8F1-E86CB506CA6F}" presName="childNode" presStyleLbl="revTx" presStyleIdx="0" presStyleCnt="4">
        <dgm:presLayoutVars>
          <dgm:bulletEnabled val="1"/>
        </dgm:presLayoutVars>
      </dgm:prSet>
      <dgm:spPr/>
      <dgm:t>
        <a:bodyPr/>
        <a:lstStyle/>
        <a:p>
          <a:endParaRPr lang="en-US"/>
        </a:p>
      </dgm:t>
    </dgm:pt>
    <dgm:pt modelId="{56B9C174-8F3A-4252-9205-99C66A95B755}" type="pres">
      <dgm:prSet presAssocID="{0DA480DE-C176-4594-97C0-C3B45A388B55}" presName="Name25" presStyleLbl="parChTrans1D1" presStyleIdx="1" presStyleCnt="4"/>
      <dgm:spPr/>
      <dgm:t>
        <a:bodyPr/>
        <a:lstStyle/>
        <a:p>
          <a:endParaRPr lang="en-US"/>
        </a:p>
      </dgm:t>
    </dgm:pt>
    <dgm:pt modelId="{FD8C0A51-34DF-4989-8BD0-BA22A4A99E18}" type="pres">
      <dgm:prSet presAssocID="{5DF69141-9B2E-4110-823D-C7EAB7064A1D}" presName="node" presStyleCnt="0"/>
      <dgm:spPr/>
    </dgm:pt>
    <dgm:pt modelId="{84436F37-3FCE-4F24-8E43-0F326B421797}" type="pres">
      <dgm:prSet presAssocID="{5DF69141-9B2E-4110-823D-C7EAB7064A1D}" presName="parentNode" presStyleLbl="node1" presStyleIdx="2" presStyleCnt="5">
        <dgm:presLayoutVars>
          <dgm:chMax val="1"/>
          <dgm:bulletEnabled val="1"/>
        </dgm:presLayoutVars>
      </dgm:prSet>
      <dgm:spPr/>
      <dgm:t>
        <a:bodyPr/>
        <a:lstStyle/>
        <a:p>
          <a:endParaRPr lang="en-US"/>
        </a:p>
      </dgm:t>
    </dgm:pt>
    <dgm:pt modelId="{2CF33617-DDD3-42A1-882B-DCD1F6E9B75D}" type="pres">
      <dgm:prSet presAssocID="{5DF69141-9B2E-4110-823D-C7EAB7064A1D}" presName="childNode" presStyleLbl="revTx" presStyleIdx="1" presStyleCnt="4">
        <dgm:presLayoutVars>
          <dgm:bulletEnabled val="1"/>
        </dgm:presLayoutVars>
      </dgm:prSet>
      <dgm:spPr/>
      <dgm:t>
        <a:bodyPr/>
        <a:lstStyle/>
        <a:p>
          <a:endParaRPr lang="en-US"/>
        </a:p>
      </dgm:t>
    </dgm:pt>
    <dgm:pt modelId="{2A0CF393-EE65-4385-803D-5E4B690E8D46}" type="pres">
      <dgm:prSet presAssocID="{059F5C2D-80C1-482D-BCDD-700EBB035471}" presName="Name25" presStyleLbl="parChTrans1D1" presStyleIdx="2" presStyleCnt="4"/>
      <dgm:spPr/>
      <dgm:t>
        <a:bodyPr/>
        <a:lstStyle/>
        <a:p>
          <a:endParaRPr lang="en-US"/>
        </a:p>
      </dgm:t>
    </dgm:pt>
    <dgm:pt modelId="{58AE5442-3DE1-4C28-B11D-0DA8683D714A}" type="pres">
      <dgm:prSet presAssocID="{1F6AEB94-B065-4100-BB9A-29ECB4B0B9CE}" presName="node" presStyleCnt="0"/>
      <dgm:spPr/>
    </dgm:pt>
    <dgm:pt modelId="{293EBD32-E09D-4886-98A7-8B4D72BB773C}" type="pres">
      <dgm:prSet presAssocID="{1F6AEB94-B065-4100-BB9A-29ECB4B0B9CE}" presName="parentNode" presStyleLbl="node1" presStyleIdx="3" presStyleCnt="5">
        <dgm:presLayoutVars>
          <dgm:chMax val="1"/>
          <dgm:bulletEnabled val="1"/>
        </dgm:presLayoutVars>
      </dgm:prSet>
      <dgm:spPr/>
      <dgm:t>
        <a:bodyPr/>
        <a:lstStyle/>
        <a:p>
          <a:endParaRPr lang="en-US"/>
        </a:p>
      </dgm:t>
    </dgm:pt>
    <dgm:pt modelId="{C5079035-0BC8-4FFF-BC2B-7464669B3E93}" type="pres">
      <dgm:prSet presAssocID="{1F6AEB94-B065-4100-BB9A-29ECB4B0B9CE}" presName="childNode" presStyleLbl="revTx" presStyleIdx="2" presStyleCnt="4">
        <dgm:presLayoutVars>
          <dgm:bulletEnabled val="1"/>
        </dgm:presLayoutVars>
      </dgm:prSet>
      <dgm:spPr/>
      <dgm:t>
        <a:bodyPr/>
        <a:lstStyle/>
        <a:p>
          <a:endParaRPr lang="en-US"/>
        </a:p>
      </dgm:t>
    </dgm:pt>
    <dgm:pt modelId="{D53A2A5F-7553-41B7-AA20-4D8D66D86234}" type="pres">
      <dgm:prSet presAssocID="{94AA5145-8560-4E8E-86EF-4E25BC25BF37}" presName="Name25" presStyleLbl="parChTrans1D1" presStyleIdx="3" presStyleCnt="4"/>
      <dgm:spPr/>
      <dgm:t>
        <a:bodyPr/>
        <a:lstStyle/>
        <a:p>
          <a:endParaRPr lang="en-US"/>
        </a:p>
      </dgm:t>
    </dgm:pt>
    <dgm:pt modelId="{3B49A09C-FFF2-4501-A330-9CB006A1CEDA}" type="pres">
      <dgm:prSet presAssocID="{7D6C6521-B874-47A9-A7D6-C412441FA16F}" presName="node" presStyleCnt="0"/>
      <dgm:spPr/>
    </dgm:pt>
    <dgm:pt modelId="{63E7D840-94F6-428B-A2FB-219202B229E1}" type="pres">
      <dgm:prSet presAssocID="{7D6C6521-B874-47A9-A7D6-C412441FA16F}" presName="parentNode" presStyleLbl="node1" presStyleIdx="4" presStyleCnt="5">
        <dgm:presLayoutVars>
          <dgm:chMax val="1"/>
          <dgm:bulletEnabled val="1"/>
        </dgm:presLayoutVars>
      </dgm:prSet>
      <dgm:spPr/>
      <dgm:t>
        <a:bodyPr/>
        <a:lstStyle/>
        <a:p>
          <a:endParaRPr lang="en-US"/>
        </a:p>
      </dgm:t>
    </dgm:pt>
    <dgm:pt modelId="{2A4CD53E-6A40-47E6-BBF7-404F818575A2}" type="pres">
      <dgm:prSet presAssocID="{7D6C6521-B874-47A9-A7D6-C412441FA16F}" presName="childNode" presStyleLbl="revTx" presStyleIdx="3" presStyleCnt="4">
        <dgm:presLayoutVars>
          <dgm:bulletEnabled val="1"/>
        </dgm:presLayoutVars>
      </dgm:prSet>
      <dgm:spPr/>
      <dgm:t>
        <a:bodyPr/>
        <a:lstStyle/>
        <a:p>
          <a:endParaRPr lang="en-US"/>
        </a:p>
      </dgm:t>
    </dgm:pt>
  </dgm:ptLst>
  <dgm:cxnLst>
    <dgm:cxn modelId="{D53E69B1-9A85-4AE3-8391-01CFFB08BFC2}" type="presOf" srcId="{F2D3C478-4712-4070-8A17-8450C85831CB}" destId="{2A4CD53E-6A40-47E6-BBF7-404F818575A2}" srcOrd="0" destOrd="1" presId="urn:microsoft.com/office/officeart/2005/8/layout/radial2"/>
    <dgm:cxn modelId="{995E0C3C-6A68-413F-BFE9-7B31557030DB}" srcId="{1F6AEB94-B065-4100-BB9A-29ECB4B0B9CE}" destId="{129E1DA4-F6C2-41D0-94E2-28407915E4BE}" srcOrd="0" destOrd="0" parTransId="{A16E2A05-D532-42C7-A774-A95B6A859154}" sibTransId="{36406A52-0E72-4E6F-863B-6087D1F94724}"/>
    <dgm:cxn modelId="{7B72A476-00BC-4747-865B-244891ED18B2}" srcId="{17C11FA5-F31E-46B8-BC54-3F7FE1428230}" destId="{1F6AEB94-B065-4100-BB9A-29ECB4B0B9CE}" srcOrd="2" destOrd="0" parTransId="{059F5C2D-80C1-482D-BCDD-700EBB035471}" sibTransId="{ABA7D999-CCD0-49FB-9CB6-26D1C2FA9068}"/>
    <dgm:cxn modelId="{1ACF98FE-E4AB-46FC-BB2B-17D6C30E5659}" srcId="{17C11FA5-F31E-46B8-BC54-3F7FE1428230}" destId="{037E39C5-FCEA-4C6A-A8F1-E86CB506CA6F}" srcOrd="0" destOrd="0" parTransId="{C1E512BC-05F2-404A-ACBB-122278B39F43}" sibTransId="{F202EA22-447A-4C5E-A3B0-7F503F0955EC}"/>
    <dgm:cxn modelId="{F9354A62-932E-49CA-B71B-513C9588AE5F}" srcId="{1F6AEB94-B065-4100-BB9A-29ECB4B0B9CE}" destId="{830B6D06-4E9B-4439-83FA-418712FB88E5}" srcOrd="1" destOrd="0" parTransId="{08DE003C-5719-4C9F-96E3-3D64C826B42E}" sibTransId="{32E33972-E45C-47C9-B462-CDBD58B38007}"/>
    <dgm:cxn modelId="{4DD6BD20-2B7F-441C-B6E2-273CF2C57E6B}" type="presOf" srcId="{17C11FA5-F31E-46B8-BC54-3F7FE1428230}" destId="{76DFDD98-67E0-4609-8935-FCA35DD1B100}" srcOrd="0" destOrd="0" presId="urn:microsoft.com/office/officeart/2005/8/layout/radial2"/>
    <dgm:cxn modelId="{5F784376-1E04-47C2-B7C4-C6A24AA0112B}" type="presOf" srcId="{830B6D06-4E9B-4439-83FA-418712FB88E5}" destId="{C5079035-0BC8-4FFF-BC2B-7464669B3E93}" srcOrd="0" destOrd="1" presId="urn:microsoft.com/office/officeart/2005/8/layout/radial2"/>
    <dgm:cxn modelId="{9E9BA7D7-8515-4268-A627-81355D5B8DA6}" type="presOf" srcId="{7D6C6521-B874-47A9-A7D6-C412441FA16F}" destId="{63E7D840-94F6-428B-A2FB-219202B229E1}" srcOrd="0" destOrd="0" presId="urn:microsoft.com/office/officeart/2005/8/layout/radial2"/>
    <dgm:cxn modelId="{41E3E792-9AFA-450B-878D-01EC94633EC8}" type="presOf" srcId="{C1E512BC-05F2-404A-ACBB-122278B39F43}" destId="{8C7504BE-CD45-4354-BD9B-49FD3377912A}" srcOrd="0" destOrd="0" presId="urn:microsoft.com/office/officeart/2005/8/layout/radial2"/>
    <dgm:cxn modelId="{659ADE4F-630E-4EAB-9BFA-2C352221F4C0}" type="presOf" srcId="{0DA480DE-C176-4594-97C0-C3B45A388B55}" destId="{56B9C174-8F3A-4252-9205-99C66A95B755}" srcOrd="0" destOrd="0" presId="urn:microsoft.com/office/officeart/2005/8/layout/radial2"/>
    <dgm:cxn modelId="{D5675947-CEE4-4482-8345-187266588C38}" srcId="{5DF69141-9B2E-4110-823D-C7EAB7064A1D}" destId="{632A5935-B597-4D1C-B8BD-48B211520009}" srcOrd="1" destOrd="0" parTransId="{57C2422B-FA60-48DE-A8BE-19DA6E81D5A0}" sibTransId="{F4AFDA33-7065-44CC-BF6D-66ADEC53D55E}"/>
    <dgm:cxn modelId="{A7D12B72-7562-4818-8E1F-8402EC44E08E}" type="presOf" srcId="{037E39C5-FCEA-4C6A-A8F1-E86CB506CA6F}" destId="{E246E732-6EFD-4FFB-BF38-88FFF2CDAB53}" srcOrd="0" destOrd="0" presId="urn:microsoft.com/office/officeart/2005/8/layout/radial2"/>
    <dgm:cxn modelId="{A53CEDB8-19C8-4D24-922E-F920BC68028B}" srcId="{17C11FA5-F31E-46B8-BC54-3F7FE1428230}" destId="{7D6C6521-B874-47A9-A7D6-C412441FA16F}" srcOrd="3" destOrd="0" parTransId="{94AA5145-8560-4E8E-86EF-4E25BC25BF37}" sibTransId="{E9C84298-9C5D-4B73-9F14-1FE1CA55E135}"/>
    <dgm:cxn modelId="{BD02227A-0749-40D6-ACC9-3E2C530271CA}" srcId="{5DF69141-9B2E-4110-823D-C7EAB7064A1D}" destId="{388F19AA-6048-4AA6-9A99-8BB801DBDCA0}" srcOrd="0" destOrd="0" parTransId="{D9BF1C59-DE54-4FB7-9F25-B994CA5925B4}" sibTransId="{B8190429-E2F5-4C87-8C5F-C4B932E81AA8}"/>
    <dgm:cxn modelId="{34B8E0E9-2544-4874-8D0C-9298EF3E3F86}" type="presOf" srcId="{FEB5E9FD-5249-4FDF-B297-03EBA3178163}" destId="{C5079035-0BC8-4FFF-BC2B-7464669B3E93}" srcOrd="0" destOrd="2" presId="urn:microsoft.com/office/officeart/2005/8/layout/radial2"/>
    <dgm:cxn modelId="{CADFAAB6-628B-4D6A-9D66-32C535D36A6A}" type="presOf" srcId="{1F6AEB94-B065-4100-BB9A-29ECB4B0B9CE}" destId="{293EBD32-E09D-4886-98A7-8B4D72BB773C}" srcOrd="0" destOrd="0" presId="urn:microsoft.com/office/officeart/2005/8/layout/radial2"/>
    <dgm:cxn modelId="{6A3A5B66-BD86-45AF-B66C-21AC24397939}" type="presOf" srcId="{632A5935-B597-4D1C-B8BD-48B211520009}" destId="{2CF33617-DDD3-42A1-882B-DCD1F6E9B75D}" srcOrd="0" destOrd="1" presId="urn:microsoft.com/office/officeart/2005/8/layout/radial2"/>
    <dgm:cxn modelId="{90CC231C-ACF6-46B6-B19F-C8033D80E2E9}" type="presOf" srcId="{94AA5145-8560-4E8E-86EF-4E25BC25BF37}" destId="{D53A2A5F-7553-41B7-AA20-4D8D66D86234}" srcOrd="0" destOrd="0" presId="urn:microsoft.com/office/officeart/2005/8/layout/radial2"/>
    <dgm:cxn modelId="{0C7E272B-DDFD-443A-8DA6-8EF58519117F}" type="presOf" srcId="{129E1DA4-F6C2-41D0-94E2-28407915E4BE}" destId="{C5079035-0BC8-4FFF-BC2B-7464669B3E93}" srcOrd="0" destOrd="0" presId="urn:microsoft.com/office/officeart/2005/8/layout/radial2"/>
    <dgm:cxn modelId="{85659DE2-65AB-49EA-9DAC-9E94FA4C3704}" type="presOf" srcId="{9A99C454-34C3-421F-B2FE-B64C6586BB4C}" destId="{C5079035-0BC8-4FFF-BC2B-7464669B3E93}" srcOrd="0" destOrd="3" presId="urn:microsoft.com/office/officeart/2005/8/layout/radial2"/>
    <dgm:cxn modelId="{C1E6A6E3-14B5-4FD0-8FA7-417029E90FD3}" type="presOf" srcId="{C1424999-70AA-4064-AE21-54A02E8F1615}" destId="{2A4CD53E-6A40-47E6-BBF7-404F818575A2}" srcOrd="0" destOrd="2" presId="urn:microsoft.com/office/officeart/2005/8/layout/radial2"/>
    <dgm:cxn modelId="{EC8F09E1-B52D-48AD-AFAC-687B558561B1}" type="presOf" srcId="{6950B157-BD74-404C-9A36-91E54F1240F1}" destId="{F6734CDA-6ABB-4BDA-A880-8F91287489F6}" srcOrd="0" destOrd="0" presId="urn:microsoft.com/office/officeart/2005/8/layout/radial2"/>
    <dgm:cxn modelId="{856E5156-4468-4BF8-96D3-4B242C66F72D}" srcId="{5DF69141-9B2E-4110-823D-C7EAB7064A1D}" destId="{D4EC6AF5-B34C-44D7-ACC3-BA851D1AD01C}" srcOrd="2" destOrd="0" parTransId="{82744A04-8D98-4EAD-A963-7E2E8D7E747A}" sibTransId="{73FDCA4A-65D9-443E-90E0-6F948D8F96BD}"/>
    <dgm:cxn modelId="{0C6E224D-3462-45C8-97ED-336074E24D60}" srcId="{7D6C6521-B874-47A9-A7D6-C412441FA16F}" destId="{C1424999-70AA-4064-AE21-54A02E8F1615}" srcOrd="2" destOrd="0" parTransId="{DCE5ECBA-61C6-4FAD-A37E-F75AA4A23461}" sibTransId="{52C42D99-6A12-4B46-AD99-E826AA8402E0}"/>
    <dgm:cxn modelId="{955FE145-D71D-43AE-9546-4CE126F038B3}" srcId="{1F6AEB94-B065-4100-BB9A-29ECB4B0B9CE}" destId="{9A99C454-34C3-421F-B2FE-B64C6586BB4C}" srcOrd="3" destOrd="0" parTransId="{26D72D8C-C4C1-48A4-AD57-6F89CB28CCAB}" sibTransId="{CABCE851-71DC-403D-978C-9D13DEE7F201}"/>
    <dgm:cxn modelId="{88056C50-C0A0-4395-BA92-3B0A583E5575}" srcId="{17C11FA5-F31E-46B8-BC54-3F7FE1428230}" destId="{5DF69141-9B2E-4110-823D-C7EAB7064A1D}" srcOrd="1" destOrd="0" parTransId="{0DA480DE-C176-4594-97C0-C3B45A388B55}" sibTransId="{4049D18C-19CF-43B2-B349-0ED2CD2DBF13}"/>
    <dgm:cxn modelId="{FF917B8C-4910-4626-8346-6DBD7118B8AF}" srcId="{037E39C5-FCEA-4C6A-A8F1-E86CB506CA6F}" destId="{6950B157-BD74-404C-9A36-91E54F1240F1}" srcOrd="0" destOrd="0" parTransId="{9D6D5B61-58B9-4793-AAE5-0C8599F4F7EF}" sibTransId="{FCCDF5EA-512C-42A8-ACD2-6095C957DA7C}"/>
    <dgm:cxn modelId="{F7CC3B5C-1CA3-4DD4-A270-43B0864CDD86}" type="presOf" srcId="{115B10FB-1D57-451A-8BC2-B1E3F4E5FAB0}" destId="{F6734CDA-6ABB-4BDA-A880-8F91287489F6}" srcOrd="0" destOrd="1" presId="urn:microsoft.com/office/officeart/2005/8/layout/radial2"/>
    <dgm:cxn modelId="{3D9B807E-75FD-4BDD-831A-71B56A29E80D}" type="presOf" srcId="{059F5C2D-80C1-482D-BCDD-700EBB035471}" destId="{2A0CF393-EE65-4385-803D-5E4B690E8D46}" srcOrd="0" destOrd="0" presId="urn:microsoft.com/office/officeart/2005/8/layout/radial2"/>
    <dgm:cxn modelId="{0B9CF329-D227-4B94-B557-8CF2912DFA48}" srcId="{1F6AEB94-B065-4100-BB9A-29ECB4B0B9CE}" destId="{FEB5E9FD-5249-4FDF-B297-03EBA3178163}" srcOrd="2" destOrd="0" parTransId="{E687F3AD-B3DD-492F-ABB1-7743810B6135}" sibTransId="{304FFEA0-7742-4483-8573-DF6154A53BAA}"/>
    <dgm:cxn modelId="{F84280C4-FF44-4C3B-8B1E-E6C7F549E736}" type="presOf" srcId="{5DF69141-9B2E-4110-823D-C7EAB7064A1D}" destId="{84436F37-3FCE-4F24-8E43-0F326B421797}" srcOrd="0" destOrd="0" presId="urn:microsoft.com/office/officeart/2005/8/layout/radial2"/>
    <dgm:cxn modelId="{7649E10B-D4E8-4C1B-8565-8D00CB863FC8}" type="presOf" srcId="{D4EC6AF5-B34C-44D7-ACC3-BA851D1AD01C}" destId="{2CF33617-DDD3-42A1-882B-DCD1F6E9B75D}" srcOrd="0" destOrd="2" presId="urn:microsoft.com/office/officeart/2005/8/layout/radial2"/>
    <dgm:cxn modelId="{6F1B22A1-9DE0-4CCD-B82B-CE257EB4DE1B}" srcId="{037E39C5-FCEA-4C6A-A8F1-E86CB506CA6F}" destId="{115B10FB-1D57-451A-8BC2-B1E3F4E5FAB0}" srcOrd="1" destOrd="0" parTransId="{9FB3B024-B08C-4E07-A923-FAA2F70FE979}" sibTransId="{CF921F30-1C07-45FA-BA03-B06E6F3824A9}"/>
    <dgm:cxn modelId="{E3B9193D-868B-48D3-8461-AAE51C071128}" srcId="{7D6C6521-B874-47A9-A7D6-C412441FA16F}" destId="{91472F1E-78B6-4144-AB3E-EDB557C7BC3F}" srcOrd="0" destOrd="0" parTransId="{40ACD5D3-7D4D-43DA-9A93-F706D94221EC}" sibTransId="{A0B80DA7-695F-4CE8-A3B3-F855104EAA41}"/>
    <dgm:cxn modelId="{9847A8A2-EB23-4207-A39B-FC29A6B52235}" type="presOf" srcId="{91472F1E-78B6-4144-AB3E-EDB557C7BC3F}" destId="{2A4CD53E-6A40-47E6-BBF7-404F818575A2}" srcOrd="0" destOrd="0" presId="urn:microsoft.com/office/officeart/2005/8/layout/radial2"/>
    <dgm:cxn modelId="{77E108EB-2F32-484B-B961-E12AE537D0A8}" type="presOf" srcId="{388F19AA-6048-4AA6-9A99-8BB801DBDCA0}" destId="{2CF33617-DDD3-42A1-882B-DCD1F6E9B75D}" srcOrd="0" destOrd="0" presId="urn:microsoft.com/office/officeart/2005/8/layout/radial2"/>
    <dgm:cxn modelId="{008B8BBB-E8E8-4A81-A23A-BC16FF2B043F}" srcId="{7D6C6521-B874-47A9-A7D6-C412441FA16F}" destId="{F2D3C478-4712-4070-8A17-8450C85831CB}" srcOrd="1" destOrd="0" parTransId="{D6CE9EF3-BA13-40D6-981D-EE1EA3424E21}" sibTransId="{5915C525-14F5-4005-B51F-7D2DC0ECEA22}"/>
    <dgm:cxn modelId="{052BBDDA-35DE-40C4-8FCA-4292536A21C2}" type="presParOf" srcId="{76DFDD98-67E0-4609-8935-FCA35DD1B100}" destId="{BB141C32-B24E-4151-A1CA-A1306CBAB984}" srcOrd="0" destOrd="0" presId="urn:microsoft.com/office/officeart/2005/8/layout/radial2"/>
    <dgm:cxn modelId="{BC8EFAED-A533-4177-BB2F-001EA4F596F6}" type="presParOf" srcId="{BB141C32-B24E-4151-A1CA-A1306CBAB984}" destId="{3851C592-720F-40D3-B25B-ABE66289E580}" srcOrd="0" destOrd="0" presId="urn:microsoft.com/office/officeart/2005/8/layout/radial2"/>
    <dgm:cxn modelId="{AFBE3FD6-23B9-47C3-8431-CBD78D9F5778}" type="presParOf" srcId="{3851C592-720F-40D3-B25B-ABE66289E580}" destId="{52C461B8-483D-4C09-A2A0-4E6D02DE81A5}" srcOrd="0" destOrd="0" presId="urn:microsoft.com/office/officeart/2005/8/layout/radial2"/>
    <dgm:cxn modelId="{E9980B1E-6507-4CD8-97C9-1F77C3AE7849}" type="presParOf" srcId="{3851C592-720F-40D3-B25B-ABE66289E580}" destId="{C9AA0515-BD87-4E28-A0EF-200CF4F32D33}" srcOrd="1" destOrd="0" presId="urn:microsoft.com/office/officeart/2005/8/layout/radial2"/>
    <dgm:cxn modelId="{98001DEF-C30F-49A1-8D88-82A48FE66E7E}" type="presParOf" srcId="{BB141C32-B24E-4151-A1CA-A1306CBAB984}" destId="{8C7504BE-CD45-4354-BD9B-49FD3377912A}" srcOrd="1" destOrd="0" presId="urn:microsoft.com/office/officeart/2005/8/layout/radial2"/>
    <dgm:cxn modelId="{7CA4C8C2-CC97-439B-A5C2-95D659EC6AAD}" type="presParOf" srcId="{BB141C32-B24E-4151-A1CA-A1306CBAB984}" destId="{C19D42A9-6B5D-4936-90FA-38D06420193B}" srcOrd="2" destOrd="0" presId="urn:microsoft.com/office/officeart/2005/8/layout/radial2"/>
    <dgm:cxn modelId="{0296482E-22E0-4A9F-9D19-5C8CC0FAFF4C}" type="presParOf" srcId="{C19D42A9-6B5D-4936-90FA-38D06420193B}" destId="{E246E732-6EFD-4FFB-BF38-88FFF2CDAB53}" srcOrd="0" destOrd="0" presId="urn:microsoft.com/office/officeart/2005/8/layout/radial2"/>
    <dgm:cxn modelId="{916D2409-AFB8-46D7-9CA7-43B0E61A78AE}" type="presParOf" srcId="{C19D42A9-6B5D-4936-90FA-38D06420193B}" destId="{F6734CDA-6ABB-4BDA-A880-8F91287489F6}" srcOrd="1" destOrd="0" presId="urn:microsoft.com/office/officeart/2005/8/layout/radial2"/>
    <dgm:cxn modelId="{A1BC4981-B9D6-40C0-8A25-E15A0B8EC881}" type="presParOf" srcId="{BB141C32-B24E-4151-A1CA-A1306CBAB984}" destId="{56B9C174-8F3A-4252-9205-99C66A95B755}" srcOrd="3" destOrd="0" presId="urn:microsoft.com/office/officeart/2005/8/layout/radial2"/>
    <dgm:cxn modelId="{817B26D9-20AB-4B43-866D-EDAD22EF69C3}" type="presParOf" srcId="{BB141C32-B24E-4151-A1CA-A1306CBAB984}" destId="{FD8C0A51-34DF-4989-8BD0-BA22A4A99E18}" srcOrd="4" destOrd="0" presId="urn:microsoft.com/office/officeart/2005/8/layout/radial2"/>
    <dgm:cxn modelId="{7435ABA7-9197-411A-9037-3D1558BCDC63}" type="presParOf" srcId="{FD8C0A51-34DF-4989-8BD0-BA22A4A99E18}" destId="{84436F37-3FCE-4F24-8E43-0F326B421797}" srcOrd="0" destOrd="0" presId="urn:microsoft.com/office/officeart/2005/8/layout/radial2"/>
    <dgm:cxn modelId="{13D23357-98EB-4010-802A-D7CC74A90B6B}" type="presParOf" srcId="{FD8C0A51-34DF-4989-8BD0-BA22A4A99E18}" destId="{2CF33617-DDD3-42A1-882B-DCD1F6E9B75D}" srcOrd="1" destOrd="0" presId="urn:microsoft.com/office/officeart/2005/8/layout/radial2"/>
    <dgm:cxn modelId="{01ECEFC0-A928-4F47-82FA-5069793857BC}" type="presParOf" srcId="{BB141C32-B24E-4151-A1CA-A1306CBAB984}" destId="{2A0CF393-EE65-4385-803D-5E4B690E8D46}" srcOrd="5" destOrd="0" presId="urn:microsoft.com/office/officeart/2005/8/layout/radial2"/>
    <dgm:cxn modelId="{E883683B-1FA6-46B8-88C9-6DE4D3BE5207}" type="presParOf" srcId="{BB141C32-B24E-4151-A1CA-A1306CBAB984}" destId="{58AE5442-3DE1-4C28-B11D-0DA8683D714A}" srcOrd="6" destOrd="0" presId="urn:microsoft.com/office/officeart/2005/8/layout/radial2"/>
    <dgm:cxn modelId="{1BBF5F7D-8061-43D3-BFDC-137A4DCB39AC}" type="presParOf" srcId="{58AE5442-3DE1-4C28-B11D-0DA8683D714A}" destId="{293EBD32-E09D-4886-98A7-8B4D72BB773C}" srcOrd="0" destOrd="0" presId="urn:microsoft.com/office/officeart/2005/8/layout/radial2"/>
    <dgm:cxn modelId="{DA4978EF-0958-4295-8A1A-83DE78A187F5}" type="presParOf" srcId="{58AE5442-3DE1-4C28-B11D-0DA8683D714A}" destId="{C5079035-0BC8-4FFF-BC2B-7464669B3E93}" srcOrd="1" destOrd="0" presId="urn:microsoft.com/office/officeart/2005/8/layout/radial2"/>
    <dgm:cxn modelId="{9600FF4C-3AD1-4F9A-A4E1-45ADE7CDB7F7}" type="presParOf" srcId="{BB141C32-B24E-4151-A1CA-A1306CBAB984}" destId="{D53A2A5F-7553-41B7-AA20-4D8D66D86234}" srcOrd="7" destOrd="0" presId="urn:microsoft.com/office/officeart/2005/8/layout/radial2"/>
    <dgm:cxn modelId="{46BAC0EC-B772-4CE6-BCC9-C7E515BCFB14}" type="presParOf" srcId="{BB141C32-B24E-4151-A1CA-A1306CBAB984}" destId="{3B49A09C-FFF2-4501-A330-9CB006A1CEDA}" srcOrd="8" destOrd="0" presId="urn:microsoft.com/office/officeart/2005/8/layout/radial2"/>
    <dgm:cxn modelId="{8FDDB040-94B6-45A3-9E2B-F6D234A479CC}" type="presParOf" srcId="{3B49A09C-FFF2-4501-A330-9CB006A1CEDA}" destId="{63E7D840-94F6-428B-A2FB-219202B229E1}" srcOrd="0" destOrd="0" presId="urn:microsoft.com/office/officeart/2005/8/layout/radial2"/>
    <dgm:cxn modelId="{1A3D1883-FB18-4AF0-BE93-FD1905581488}" type="presParOf" srcId="{3B49A09C-FFF2-4501-A330-9CB006A1CEDA}" destId="{2A4CD53E-6A40-47E6-BBF7-404F818575A2}"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A2A5F-7553-41B7-AA20-4D8D66D86234}">
      <dsp:nvSpPr>
        <dsp:cNvPr id="0" name=""/>
        <dsp:cNvSpPr/>
      </dsp:nvSpPr>
      <dsp:spPr>
        <a:xfrm rot="3672951">
          <a:off x="1961098" y="3409346"/>
          <a:ext cx="856560" cy="51152"/>
        </a:xfrm>
        <a:custGeom>
          <a:avLst/>
          <a:gdLst/>
          <a:ahLst/>
          <a:cxnLst/>
          <a:rect l="0" t="0" r="0" b="0"/>
          <a:pathLst>
            <a:path>
              <a:moveTo>
                <a:pt x="0" y="25576"/>
              </a:moveTo>
              <a:lnTo>
                <a:pt x="856560" y="255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0CF393-EE65-4385-803D-5E4B690E8D46}">
      <dsp:nvSpPr>
        <dsp:cNvPr id="0" name=""/>
        <dsp:cNvSpPr/>
      </dsp:nvSpPr>
      <dsp:spPr>
        <a:xfrm rot="1307623">
          <a:off x="2458481" y="2751265"/>
          <a:ext cx="608407" cy="51152"/>
        </a:xfrm>
        <a:custGeom>
          <a:avLst/>
          <a:gdLst/>
          <a:ahLst/>
          <a:cxnLst/>
          <a:rect l="0" t="0" r="0" b="0"/>
          <a:pathLst>
            <a:path>
              <a:moveTo>
                <a:pt x="0" y="25576"/>
              </a:moveTo>
              <a:lnTo>
                <a:pt x="608407" y="255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B9C174-8F3A-4252-9205-99C66A95B755}">
      <dsp:nvSpPr>
        <dsp:cNvPr id="0" name=""/>
        <dsp:cNvSpPr/>
      </dsp:nvSpPr>
      <dsp:spPr>
        <a:xfrm rot="20292377">
          <a:off x="2458481" y="1998181"/>
          <a:ext cx="608407" cy="51152"/>
        </a:xfrm>
        <a:custGeom>
          <a:avLst/>
          <a:gdLst/>
          <a:ahLst/>
          <a:cxnLst/>
          <a:rect l="0" t="0" r="0" b="0"/>
          <a:pathLst>
            <a:path>
              <a:moveTo>
                <a:pt x="0" y="25576"/>
              </a:moveTo>
              <a:lnTo>
                <a:pt x="608407" y="255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7504BE-CD45-4354-BD9B-49FD3377912A}">
      <dsp:nvSpPr>
        <dsp:cNvPr id="0" name=""/>
        <dsp:cNvSpPr/>
      </dsp:nvSpPr>
      <dsp:spPr>
        <a:xfrm rot="17927049">
          <a:off x="1961098" y="1340101"/>
          <a:ext cx="856560" cy="51152"/>
        </a:xfrm>
        <a:custGeom>
          <a:avLst/>
          <a:gdLst/>
          <a:ahLst/>
          <a:cxnLst/>
          <a:rect l="0" t="0" r="0" b="0"/>
          <a:pathLst>
            <a:path>
              <a:moveTo>
                <a:pt x="0" y="25576"/>
              </a:moveTo>
              <a:lnTo>
                <a:pt x="856560" y="255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AA0515-BD87-4E28-A0EF-200CF4F32D33}">
      <dsp:nvSpPr>
        <dsp:cNvPr id="0" name=""/>
        <dsp:cNvSpPr/>
      </dsp:nvSpPr>
      <dsp:spPr>
        <a:xfrm>
          <a:off x="879161" y="1458498"/>
          <a:ext cx="1883602" cy="188360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46E732-6EFD-4FFB-BF38-88FFF2CDAB53}">
      <dsp:nvSpPr>
        <dsp:cNvPr id="0" name=""/>
        <dsp:cNvSpPr/>
      </dsp:nvSpPr>
      <dsp:spPr>
        <a:xfrm>
          <a:off x="2322239" y="1005"/>
          <a:ext cx="1054454" cy="105445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Demographic</a:t>
          </a:r>
          <a:endParaRPr lang="en-US" sz="1000" kern="1200" dirty="0"/>
        </a:p>
      </dsp:txBody>
      <dsp:txXfrm>
        <a:off x="2476660" y="155426"/>
        <a:ext cx="745612" cy="745612"/>
      </dsp:txXfrm>
    </dsp:sp>
    <dsp:sp modelId="{F6734CDA-6ABB-4BDA-A880-8F91287489F6}">
      <dsp:nvSpPr>
        <dsp:cNvPr id="0" name=""/>
        <dsp:cNvSpPr/>
      </dsp:nvSpPr>
      <dsp:spPr>
        <a:xfrm>
          <a:off x="3482139" y="1005"/>
          <a:ext cx="1581682" cy="1054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EL Status</a:t>
          </a:r>
          <a:endParaRPr lang="en-US" sz="1500" kern="1200" dirty="0"/>
        </a:p>
        <a:p>
          <a:pPr marL="114300" lvl="1" indent="-114300" algn="l" defTabSz="666750">
            <a:lnSpc>
              <a:spcPct val="90000"/>
            </a:lnSpc>
            <a:spcBef>
              <a:spcPct val="0"/>
            </a:spcBef>
            <a:spcAft>
              <a:spcPct val="15000"/>
            </a:spcAft>
            <a:buChar char="••"/>
          </a:pPr>
          <a:r>
            <a:rPr lang="en-US" sz="1500" kern="1200" dirty="0" smtClean="0"/>
            <a:t>Poverty</a:t>
          </a:r>
          <a:endParaRPr lang="en-US" sz="1500" kern="1200" dirty="0"/>
        </a:p>
      </dsp:txBody>
      <dsp:txXfrm>
        <a:off x="3482139" y="1005"/>
        <a:ext cx="1581682" cy="1054454"/>
      </dsp:txXfrm>
    </dsp:sp>
    <dsp:sp modelId="{84436F37-3FCE-4F24-8E43-0F326B421797}">
      <dsp:nvSpPr>
        <dsp:cNvPr id="0" name=""/>
        <dsp:cNvSpPr/>
      </dsp:nvSpPr>
      <dsp:spPr>
        <a:xfrm>
          <a:off x="3007463" y="1187848"/>
          <a:ext cx="1054454" cy="105445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Attendance</a:t>
          </a:r>
          <a:endParaRPr lang="en-US" sz="1000" kern="1200" dirty="0"/>
        </a:p>
      </dsp:txBody>
      <dsp:txXfrm>
        <a:off x="3161884" y="1342269"/>
        <a:ext cx="745612" cy="745612"/>
      </dsp:txXfrm>
    </dsp:sp>
    <dsp:sp modelId="{2CF33617-DDD3-42A1-882B-DCD1F6E9B75D}">
      <dsp:nvSpPr>
        <dsp:cNvPr id="0" name=""/>
        <dsp:cNvSpPr/>
      </dsp:nvSpPr>
      <dsp:spPr>
        <a:xfrm>
          <a:off x="4167363" y="1187848"/>
          <a:ext cx="1581682" cy="1054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Enrollment</a:t>
          </a:r>
          <a:endParaRPr lang="en-US" sz="1500" kern="1200" dirty="0"/>
        </a:p>
        <a:p>
          <a:pPr marL="114300" lvl="1" indent="-114300" algn="l" defTabSz="666750">
            <a:lnSpc>
              <a:spcPct val="90000"/>
            </a:lnSpc>
            <a:spcBef>
              <a:spcPct val="0"/>
            </a:spcBef>
            <a:spcAft>
              <a:spcPct val="15000"/>
            </a:spcAft>
            <a:buChar char="••"/>
          </a:pPr>
          <a:r>
            <a:rPr lang="en-US" sz="1500" kern="1200" dirty="0" smtClean="0"/>
            <a:t>Attendance</a:t>
          </a:r>
          <a:endParaRPr lang="en-US" sz="1500" kern="1200" dirty="0"/>
        </a:p>
        <a:p>
          <a:pPr marL="114300" lvl="1" indent="-114300" algn="l" defTabSz="666750">
            <a:lnSpc>
              <a:spcPct val="90000"/>
            </a:lnSpc>
            <a:spcBef>
              <a:spcPct val="0"/>
            </a:spcBef>
            <a:spcAft>
              <a:spcPct val="15000"/>
            </a:spcAft>
            <a:buChar char="••"/>
          </a:pPr>
          <a:r>
            <a:rPr lang="en-US" sz="1500" kern="1200" dirty="0" smtClean="0"/>
            <a:t>Class Size</a:t>
          </a:r>
          <a:endParaRPr lang="en-US" sz="1500" kern="1200" dirty="0"/>
        </a:p>
      </dsp:txBody>
      <dsp:txXfrm>
        <a:off x="4167363" y="1187848"/>
        <a:ext cx="1581682" cy="1054454"/>
      </dsp:txXfrm>
    </dsp:sp>
    <dsp:sp modelId="{293EBD32-E09D-4886-98A7-8B4D72BB773C}">
      <dsp:nvSpPr>
        <dsp:cNvPr id="0" name=""/>
        <dsp:cNvSpPr/>
      </dsp:nvSpPr>
      <dsp:spPr>
        <a:xfrm>
          <a:off x="3007463" y="2558296"/>
          <a:ext cx="1054454" cy="105445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Behavioral</a:t>
          </a:r>
          <a:endParaRPr lang="en-US" sz="1000" kern="1200" dirty="0"/>
        </a:p>
      </dsp:txBody>
      <dsp:txXfrm>
        <a:off x="3161884" y="2712717"/>
        <a:ext cx="745612" cy="745612"/>
      </dsp:txXfrm>
    </dsp:sp>
    <dsp:sp modelId="{C5079035-0BC8-4FFF-BC2B-7464669B3E93}">
      <dsp:nvSpPr>
        <dsp:cNvPr id="0" name=""/>
        <dsp:cNvSpPr/>
      </dsp:nvSpPr>
      <dsp:spPr>
        <a:xfrm>
          <a:off x="4167363" y="2558296"/>
          <a:ext cx="1581682" cy="1054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Suspension</a:t>
          </a:r>
          <a:endParaRPr lang="en-US" sz="1500" kern="1200" dirty="0"/>
        </a:p>
        <a:p>
          <a:pPr marL="114300" lvl="1" indent="-114300" algn="l" defTabSz="666750">
            <a:lnSpc>
              <a:spcPct val="90000"/>
            </a:lnSpc>
            <a:spcBef>
              <a:spcPct val="0"/>
            </a:spcBef>
            <a:spcAft>
              <a:spcPct val="15000"/>
            </a:spcAft>
            <a:buChar char="••"/>
          </a:pPr>
          <a:r>
            <a:rPr lang="en-US" sz="1500" kern="1200" dirty="0" smtClean="0"/>
            <a:t>Expulsion</a:t>
          </a:r>
          <a:endParaRPr lang="en-US" sz="1500" kern="1200" dirty="0"/>
        </a:p>
        <a:p>
          <a:pPr marL="114300" lvl="1" indent="-114300" algn="l" defTabSz="666750">
            <a:lnSpc>
              <a:spcPct val="90000"/>
            </a:lnSpc>
            <a:spcBef>
              <a:spcPct val="0"/>
            </a:spcBef>
            <a:spcAft>
              <a:spcPct val="15000"/>
            </a:spcAft>
            <a:buChar char="••"/>
          </a:pPr>
          <a:r>
            <a:rPr lang="en-US" sz="1500" kern="1200" dirty="0" smtClean="0"/>
            <a:t>Other Crime Data</a:t>
          </a:r>
          <a:endParaRPr lang="en-US" sz="1500" kern="1200" dirty="0"/>
        </a:p>
        <a:p>
          <a:pPr marL="114300" lvl="1" indent="-114300" algn="l" defTabSz="666750">
            <a:lnSpc>
              <a:spcPct val="90000"/>
            </a:lnSpc>
            <a:spcBef>
              <a:spcPct val="0"/>
            </a:spcBef>
            <a:spcAft>
              <a:spcPct val="15000"/>
            </a:spcAft>
            <a:buChar char="••"/>
          </a:pPr>
          <a:r>
            <a:rPr lang="en-US" sz="1500" kern="1200" dirty="0" smtClean="0"/>
            <a:t>Drop Out Rate</a:t>
          </a:r>
          <a:endParaRPr lang="en-US" sz="1500" kern="1200" dirty="0"/>
        </a:p>
      </dsp:txBody>
      <dsp:txXfrm>
        <a:off x="4167363" y="2558296"/>
        <a:ext cx="1581682" cy="1054454"/>
      </dsp:txXfrm>
    </dsp:sp>
    <dsp:sp modelId="{63E7D840-94F6-428B-A2FB-219202B229E1}">
      <dsp:nvSpPr>
        <dsp:cNvPr id="0" name=""/>
        <dsp:cNvSpPr/>
      </dsp:nvSpPr>
      <dsp:spPr>
        <a:xfrm>
          <a:off x="2322239" y="3745140"/>
          <a:ext cx="1054454" cy="105445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Instructional</a:t>
          </a:r>
          <a:endParaRPr lang="en-US" sz="1000" kern="1200" dirty="0"/>
        </a:p>
      </dsp:txBody>
      <dsp:txXfrm>
        <a:off x="2476660" y="3899561"/>
        <a:ext cx="745612" cy="745612"/>
      </dsp:txXfrm>
    </dsp:sp>
    <dsp:sp modelId="{2A4CD53E-6A40-47E6-BBF7-404F818575A2}">
      <dsp:nvSpPr>
        <dsp:cNvPr id="0" name=""/>
        <dsp:cNvSpPr/>
      </dsp:nvSpPr>
      <dsp:spPr>
        <a:xfrm>
          <a:off x="3482139" y="3745140"/>
          <a:ext cx="1581682" cy="1054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SAT/ACT</a:t>
          </a:r>
          <a:endParaRPr lang="en-US" sz="1500" kern="1200" dirty="0"/>
        </a:p>
        <a:p>
          <a:pPr marL="114300" lvl="1" indent="-114300" algn="l" defTabSz="666750">
            <a:lnSpc>
              <a:spcPct val="90000"/>
            </a:lnSpc>
            <a:spcBef>
              <a:spcPct val="0"/>
            </a:spcBef>
            <a:spcAft>
              <a:spcPct val="15000"/>
            </a:spcAft>
            <a:buChar char="••"/>
          </a:pPr>
          <a:r>
            <a:rPr lang="en-US" sz="1500" kern="1200" dirty="0" smtClean="0"/>
            <a:t>SBAC/API</a:t>
          </a:r>
          <a:endParaRPr lang="en-US" sz="1500" kern="1200" dirty="0"/>
        </a:p>
        <a:p>
          <a:pPr marL="114300" lvl="1" indent="-114300" algn="l" defTabSz="666750">
            <a:lnSpc>
              <a:spcPct val="90000"/>
            </a:lnSpc>
            <a:spcBef>
              <a:spcPct val="0"/>
            </a:spcBef>
            <a:spcAft>
              <a:spcPct val="15000"/>
            </a:spcAft>
            <a:buChar char="••"/>
          </a:pPr>
          <a:r>
            <a:rPr lang="en-US" sz="1500" kern="1200" dirty="0" smtClean="0"/>
            <a:t>Graduation Rate</a:t>
          </a:r>
          <a:endParaRPr lang="en-US" sz="1500" kern="1200" dirty="0"/>
        </a:p>
      </dsp:txBody>
      <dsp:txXfrm>
        <a:off x="3482139" y="3745140"/>
        <a:ext cx="1581682" cy="1054454"/>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7938" cy="458394"/>
          </a:xfrm>
          <a:prstGeom prst="rect">
            <a:avLst/>
          </a:prstGeom>
        </p:spPr>
        <p:txBody>
          <a:bodyPr vert="horz" lIns="90978" tIns="45489" rIns="90978" bIns="45489" rtlCol="0"/>
          <a:lstStyle>
            <a:lvl1pPr algn="l">
              <a:defRPr sz="1200"/>
            </a:lvl1pPr>
          </a:lstStyle>
          <a:p>
            <a:endParaRPr lang="en-US" dirty="0"/>
          </a:p>
        </p:txBody>
      </p:sp>
      <p:sp>
        <p:nvSpPr>
          <p:cNvPr id="3" name="Date Placeholder 2"/>
          <p:cNvSpPr>
            <a:spLocks noGrp="1"/>
          </p:cNvSpPr>
          <p:nvPr>
            <p:ph type="dt" sz="quarter" idx="1"/>
          </p:nvPr>
        </p:nvSpPr>
        <p:spPr>
          <a:xfrm>
            <a:off x="3904997" y="0"/>
            <a:ext cx="2987938" cy="458394"/>
          </a:xfrm>
          <a:prstGeom prst="rect">
            <a:avLst/>
          </a:prstGeom>
        </p:spPr>
        <p:txBody>
          <a:bodyPr vert="horz" lIns="90978" tIns="45489" rIns="90978" bIns="45489" rtlCol="0"/>
          <a:lstStyle>
            <a:lvl1pPr algn="r">
              <a:defRPr sz="1200"/>
            </a:lvl1pPr>
          </a:lstStyle>
          <a:p>
            <a:fld id="{C447D1D5-8B3A-4F1B-8A6D-06DA4EBE0558}" type="datetimeFigureOut">
              <a:rPr lang="en-US" smtClean="0"/>
              <a:pPr/>
              <a:t>10/2/2013</a:t>
            </a:fld>
            <a:endParaRPr lang="en-US" dirty="0"/>
          </a:p>
        </p:txBody>
      </p:sp>
      <p:sp>
        <p:nvSpPr>
          <p:cNvPr id="4" name="Footer Placeholder 3"/>
          <p:cNvSpPr>
            <a:spLocks noGrp="1"/>
          </p:cNvSpPr>
          <p:nvPr>
            <p:ph type="ftr" sz="quarter" idx="2"/>
          </p:nvPr>
        </p:nvSpPr>
        <p:spPr>
          <a:xfrm>
            <a:off x="1" y="8720539"/>
            <a:ext cx="2987938" cy="458394"/>
          </a:xfrm>
          <a:prstGeom prst="rect">
            <a:avLst/>
          </a:prstGeom>
        </p:spPr>
        <p:txBody>
          <a:bodyPr vert="horz" lIns="90978" tIns="45489" rIns="90978" bIns="454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04997" y="8720539"/>
            <a:ext cx="2987938" cy="458394"/>
          </a:xfrm>
          <a:prstGeom prst="rect">
            <a:avLst/>
          </a:prstGeom>
        </p:spPr>
        <p:txBody>
          <a:bodyPr vert="horz" lIns="90978" tIns="45489" rIns="90978" bIns="45489" rtlCol="0" anchor="b"/>
          <a:lstStyle>
            <a:lvl1pPr algn="r">
              <a:defRPr sz="1200"/>
            </a:lvl1pPr>
          </a:lstStyle>
          <a:p>
            <a:fld id="{21226EF9-26EA-493B-B4E8-91CCC712A837}" type="slidenum">
              <a:rPr lang="en-US" smtClean="0"/>
              <a:pPr/>
              <a:t>‹#›</a:t>
            </a:fld>
            <a:endParaRPr lang="en-US" dirty="0"/>
          </a:p>
        </p:txBody>
      </p:sp>
    </p:spTree>
    <p:extLst>
      <p:ext uri="{BB962C8B-B14F-4D97-AF65-F5344CB8AC3E}">
        <p14:creationId xmlns:p14="http://schemas.microsoft.com/office/powerpoint/2010/main" val="1996251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7622" cy="459026"/>
          </a:xfrm>
          <a:prstGeom prst="rect">
            <a:avLst/>
          </a:prstGeom>
        </p:spPr>
        <p:txBody>
          <a:bodyPr vert="horz" lIns="91843" tIns="45921" rIns="91843" bIns="45921" rtlCol="0"/>
          <a:lstStyle>
            <a:lvl1pPr algn="l">
              <a:defRPr sz="1200"/>
            </a:lvl1pPr>
          </a:lstStyle>
          <a:p>
            <a:endParaRPr lang="en-US" dirty="0"/>
          </a:p>
        </p:txBody>
      </p:sp>
      <p:sp>
        <p:nvSpPr>
          <p:cNvPr id="3" name="Date Placeholder 2"/>
          <p:cNvSpPr>
            <a:spLocks noGrp="1"/>
          </p:cNvSpPr>
          <p:nvPr>
            <p:ph type="dt" idx="1"/>
          </p:nvPr>
        </p:nvSpPr>
        <p:spPr>
          <a:xfrm>
            <a:off x="3905296" y="0"/>
            <a:ext cx="2987622" cy="459026"/>
          </a:xfrm>
          <a:prstGeom prst="rect">
            <a:avLst/>
          </a:prstGeom>
        </p:spPr>
        <p:txBody>
          <a:bodyPr vert="horz" lIns="91843" tIns="45921" rIns="91843" bIns="45921"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54113" y="688975"/>
            <a:ext cx="4586287" cy="3441700"/>
          </a:xfrm>
          <a:prstGeom prst="rect">
            <a:avLst/>
          </a:prstGeom>
          <a:noFill/>
          <a:ln w="12700">
            <a:solidFill>
              <a:prstClr val="black"/>
            </a:solidFill>
          </a:ln>
        </p:spPr>
        <p:txBody>
          <a:bodyPr vert="horz" lIns="91843" tIns="45921" rIns="91843" bIns="45921" rtlCol="0" anchor="ctr"/>
          <a:lstStyle/>
          <a:p>
            <a:endParaRPr lang="en-US" dirty="0"/>
          </a:p>
        </p:txBody>
      </p:sp>
      <p:sp>
        <p:nvSpPr>
          <p:cNvPr id="5" name="Notes Placeholder 4"/>
          <p:cNvSpPr>
            <a:spLocks noGrp="1"/>
          </p:cNvSpPr>
          <p:nvPr>
            <p:ph type="body" sz="quarter" idx="3"/>
          </p:nvPr>
        </p:nvSpPr>
        <p:spPr>
          <a:xfrm>
            <a:off x="689452" y="4360745"/>
            <a:ext cx="5515610" cy="4131231"/>
          </a:xfrm>
          <a:prstGeom prst="rect">
            <a:avLst/>
          </a:prstGeom>
        </p:spPr>
        <p:txBody>
          <a:bodyPr vert="horz" lIns="91843" tIns="45921" rIns="91843" bIns="4592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19895"/>
            <a:ext cx="2987622" cy="459026"/>
          </a:xfrm>
          <a:prstGeom prst="rect">
            <a:avLst/>
          </a:prstGeom>
        </p:spPr>
        <p:txBody>
          <a:bodyPr vert="horz" lIns="91843" tIns="45921" rIns="91843" bIns="4592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05296" y="8719895"/>
            <a:ext cx="2987622" cy="459026"/>
          </a:xfrm>
          <a:prstGeom prst="rect">
            <a:avLst/>
          </a:prstGeom>
        </p:spPr>
        <p:txBody>
          <a:bodyPr vert="horz" lIns="91843" tIns="45921" rIns="91843" bIns="45921" rtlCol="0" anchor="b"/>
          <a:lstStyle>
            <a:lvl1pPr algn="r">
              <a:defRPr sz="1200"/>
            </a:lvl1pPr>
          </a:lstStyle>
          <a:p>
            <a:fld id="{A5D30495-1B22-794A-A7A7-CFD8EEF47F5B}" type="slidenum">
              <a:rPr lang="en-US" smtClean="0"/>
              <a:pPr/>
              <a:t>‹#›</a:t>
            </a:fld>
            <a:endParaRPr lang="en-US" dirty="0"/>
          </a:p>
        </p:txBody>
      </p:sp>
    </p:spTree>
    <p:extLst>
      <p:ext uri="{BB962C8B-B14F-4D97-AF65-F5344CB8AC3E}">
        <p14:creationId xmlns:p14="http://schemas.microsoft.com/office/powerpoint/2010/main" val="12193832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a:noFill/>
          <a:ln/>
        </p:spPr>
        <p:txBody>
          <a:bodyPr/>
          <a:lstStyle/>
          <a:p>
            <a:endParaRPr lang="en-US" dirty="0" smtClean="0"/>
          </a:p>
        </p:txBody>
      </p:sp>
      <p:sp>
        <p:nvSpPr>
          <p:cNvPr id="12292" name="Slide Number Placeholder 3"/>
          <p:cNvSpPr>
            <a:spLocks noGrp="1"/>
          </p:cNvSpPr>
          <p:nvPr>
            <p:ph type="sldNum" sz="quarter" idx="5"/>
          </p:nvPr>
        </p:nvSpPr>
        <p:spPr/>
        <p:txBody>
          <a:bodyPr/>
          <a:lstStyle/>
          <a:p>
            <a:pPr defTabSz="899760">
              <a:defRPr/>
            </a:pPr>
            <a:fld id="{EC12EF73-05D7-4021-97EB-0DB1CEC2A023}" type="slidenum">
              <a:rPr lang="en-US" smtClean="0"/>
              <a:pPr defTabSz="899760">
                <a:defRPr/>
              </a:pPr>
              <a:t>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1600200"/>
            <a:ext cx="5791200" cy="1524000"/>
          </a:xfrm>
          <a:solidFill>
            <a:schemeClr val="bg2">
              <a:lumMod val="90000"/>
            </a:schemeClr>
          </a:solidFill>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524000" y="3505200"/>
            <a:ext cx="6324600" cy="1600200"/>
          </a:xfrm>
          <a:solidFill>
            <a:schemeClr val="bg2">
              <a:lumMod val="90000"/>
            </a:schemeClr>
          </a:solidFill>
        </p:spPr>
        <p:txBody>
          <a:bodyPr/>
          <a:lstStyle>
            <a:lvl1pPr marL="0" indent="0" algn="ctr">
              <a:buNone/>
              <a:defRPr sz="4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95400"/>
            <a:ext cx="2057400" cy="4830763"/>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1219200" y="274638"/>
            <a:ext cx="5257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6934200" cy="9445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143000" y="1447801"/>
            <a:ext cx="76200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66800" y="1524000"/>
            <a:ext cx="3735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066800" y="2133600"/>
            <a:ext cx="3735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257800" y="1447800"/>
            <a:ext cx="3733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257800" y="2133600"/>
            <a:ext cx="3736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6934200" cy="9445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1143000" y="1447801"/>
            <a:ext cx="76200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3000" y="37338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1066800" y="19050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600200"/>
            <a:ext cx="3657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1054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66800" y="1524000"/>
            <a:ext cx="3735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066800" y="2133600"/>
            <a:ext cx="3735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257800" y="1447800"/>
            <a:ext cx="3733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257800" y="2133600"/>
            <a:ext cx="3736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086600" cy="944562"/>
          </a:xfr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6781800" cy="7937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371600"/>
            <a:ext cx="5111750"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1435100"/>
            <a:ext cx="2246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1143000" y="1371600"/>
            <a:ext cx="7620000" cy="4754563"/>
          </a:xfrm>
          <a:prstGeom prst="rect">
            <a:avLst/>
          </a:prstGeom>
          <a:solidFill>
            <a:schemeClr val="bg2">
              <a:lumMod val="90000"/>
            </a:schemeClr>
          </a:solidFill>
          <a:ln>
            <a:solidFill>
              <a:schemeClr val="tx1"/>
            </a:solidFill>
          </a:ln>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381000" y="228600"/>
            <a:ext cx="7239000" cy="944562"/>
          </a:xfrm>
          <a:prstGeom prst="rect">
            <a:avLst/>
          </a:prstGeom>
          <a:solidFill>
            <a:schemeClr val="bg2">
              <a:lumMod val="90000"/>
            </a:schemeClr>
          </a:solidFill>
          <a:ln>
            <a:solidFill>
              <a:schemeClr val="tx1"/>
            </a:solidFill>
          </a:ln>
        </p:spPr>
        <p:txBody>
          <a:bodyPr vert="horz" lIns="91440" tIns="45720" rIns="91440" bIns="45720" rtlCol="0" anchor="ctr">
            <a:normAutofit/>
          </a:bodyPr>
          <a:lstStyle/>
          <a:p>
            <a:r>
              <a:rPr lang="en-US" dirty="0" smtClean="0"/>
              <a:t>Click to edit Master title style</a:t>
            </a:r>
            <a:endParaRPr lang="en-US" dirty="0"/>
          </a:p>
        </p:txBody>
      </p:sp>
      <p:sp>
        <p:nvSpPr>
          <p:cNvPr id="11" name="Rectangle 10"/>
          <p:cNvSpPr/>
          <p:nvPr userDrawn="1"/>
        </p:nvSpPr>
        <p:spPr>
          <a:xfrm rot="16200000">
            <a:off x="-1161248" y="3980649"/>
            <a:ext cx="3124204" cy="954107"/>
          </a:xfrm>
          <a:prstGeom prst="rect">
            <a:avLst/>
          </a:prstGeom>
          <a:noFill/>
        </p:spPr>
        <p:txBody>
          <a:bodyPr wrap="square" lIns="91440" tIns="45720" rIns="91440" bIns="45720">
            <a:spAutoFit/>
          </a:bodyPr>
          <a:lstStyle/>
          <a:p>
            <a:pPr algn="l"/>
            <a:r>
              <a:rPr lang="en-US" sz="2800" b="0" cap="none" spc="0" dirty="0" smtClean="0">
                <a:ln w="12700">
                  <a:solidFill>
                    <a:schemeClr val="tx1"/>
                  </a:solidFill>
                  <a:prstDash val="solid"/>
                </a:ln>
                <a:solidFill>
                  <a:schemeClr val="tx1"/>
                </a:solidFill>
                <a:effectLst/>
                <a:latin typeface="Times New Roman" pitchFamily="18" charset="0"/>
                <a:cs typeface="Times New Roman" pitchFamily="18" charset="0"/>
              </a:rPr>
              <a:t>Getting to the Core</a:t>
            </a:r>
          </a:p>
          <a:p>
            <a:pPr algn="ctr"/>
            <a:endParaRPr lang="en-US" sz="2800" b="0" cap="none" spc="0" dirty="0">
              <a:ln w="12700">
                <a:solidFill>
                  <a:schemeClr val="tx1"/>
                </a:solidFill>
                <a:prstDash val="solid"/>
              </a:ln>
              <a:solidFill>
                <a:schemeClr val="tx1"/>
              </a:solidFill>
              <a:effectLst/>
              <a:latin typeface="Times New Roman" pitchFamily="18" charset="0"/>
              <a:cs typeface="Times New Roman" pitchFamily="18" charset="0"/>
            </a:endParaRPr>
          </a:p>
        </p:txBody>
      </p:sp>
      <p:grpSp>
        <p:nvGrpSpPr>
          <p:cNvPr id="19" name="Group 18"/>
          <p:cNvGrpSpPr/>
          <p:nvPr userDrawn="1"/>
        </p:nvGrpSpPr>
        <p:grpSpPr>
          <a:xfrm>
            <a:off x="7696200" y="76200"/>
            <a:ext cx="1295400" cy="1143000"/>
            <a:chOff x="4267200" y="2115312"/>
            <a:chExt cx="609600" cy="609600"/>
          </a:xfrm>
        </p:grpSpPr>
        <p:sp>
          <p:nvSpPr>
            <p:cNvPr id="20" name="Oval 19"/>
            <p:cNvSpPr/>
            <p:nvPr/>
          </p:nvSpPr>
          <p:spPr>
            <a:xfrm>
              <a:off x="4267200" y="2115312"/>
              <a:ext cx="609600" cy="609600"/>
            </a:xfrm>
            <a:prstGeom prst="ellipse">
              <a:avLst/>
            </a:prstGeom>
            <a:solidFill>
              <a:srgbClr val="FFFFFF"/>
            </a:solidFill>
            <a:ln w="15875" cap="rnd" cmpd="sng"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a:xfrm>
              <a:off x="4361688" y="2209800"/>
              <a:ext cx="420624" cy="420624"/>
            </a:xfrm>
            <a:prstGeom prst="ellipse">
              <a:avLst/>
            </a:prstGeom>
            <a:blipFill>
              <a:blip r:embed="rId13" cstate="print"/>
              <a:stretch>
                <a:fillRect/>
              </a:stretch>
            </a:blip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grpSp>
      <p:sp>
        <p:nvSpPr>
          <p:cNvPr id="22" name="TextBox 21"/>
          <p:cNvSpPr txBox="1"/>
          <p:nvPr userDrawn="1"/>
        </p:nvSpPr>
        <p:spPr>
          <a:xfrm>
            <a:off x="304800" y="6248400"/>
            <a:ext cx="2362200" cy="400110"/>
          </a:xfrm>
          <a:prstGeom prst="rect">
            <a:avLst/>
          </a:prstGeom>
          <a:solidFill>
            <a:srgbClr val="008000">
              <a:alpha val="46000"/>
            </a:srgbClr>
          </a:solidFill>
          <a:ln>
            <a:solidFill>
              <a:schemeClr val="tx1"/>
            </a:solidFill>
          </a:ln>
        </p:spPr>
        <p:txBody>
          <a:bodyPr wrap="square" rtlCol="0">
            <a:spAutoFit/>
          </a:bodyPr>
          <a:lstStyle/>
          <a:p>
            <a:pPr algn="ctr"/>
            <a:r>
              <a:rPr lang="en-US" sz="2000" b="1" dirty="0" smtClean="0">
                <a:latin typeface="Times New Roman" pitchFamily="18" charset="0"/>
                <a:cs typeface="Times New Roman" pitchFamily="18" charset="0"/>
              </a:rPr>
              <a:t>Superior Standards</a:t>
            </a:r>
            <a:endParaRPr lang="en-US" sz="2000" b="1" dirty="0">
              <a:latin typeface="Times New Roman" pitchFamily="18" charset="0"/>
              <a:cs typeface="Times New Roman" pitchFamily="18" charset="0"/>
            </a:endParaRPr>
          </a:p>
        </p:txBody>
      </p:sp>
      <p:sp>
        <p:nvSpPr>
          <p:cNvPr id="23" name="TextBox 22"/>
          <p:cNvSpPr txBox="1"/>
          <p:nvPr userDrawn="1"/>
        </p:nvSpPr>
        <p:spPr>
          <a:xfrm>
            <a:off x="2895600" y="6248400"/>
            <a:ext cx="3124200" cy="400110"/>
          </a:xfrm>
          <a:prstGeom prst="rect">
            <a:avLst/>
          </a:prstGeom>
          <a:solidFill>
            <a:srgbClr val="FF0000">
              <a:alpha val="57000"/>
            </a:srgbClr>
          </a:solidFill>
          <a:ln>
            <a:solidFill>
              <a:schemeClr val="tx1"/>
            </a:solidFill>
          </a:ln>
        </p:spPr>
        <p:txBody>
          <a:bodyPr wrap="square" rtlCol="0">
            <a:spAutoFit/>
          </a:bodyPr>
          <a:lstStyle/>
          <a:p>
            <a:pPr algn="ctr"/>
            <a:endParaRPr lang="en-US" sz="2000" b="1" dirty="0">
              <a:latin typeface="Times New Roman" pitchFamily="18" charset="0"/>
              <a:cs typeface="Times New Roman" pitchFamily="18" charset="0"/>
            </a:endParaRPr>
          </a:p>
        </p:txBody>
      </p:sp>
      <p:sp>
        <p:nvSpPr>
          <p:cNvPr id="14" name="TextBox 13"/>
          <p:cNvSpPr txBox="1"/>
          <p:nvPr userDrawn="1"/>
        </p:nvSpPr>
        <p:spPr>
          <a:xfrm>
            <a:off x="6248400" y="6248400"/>
            <a:ext cx="2362200" cy="400110"/>
          </a:xfrm>
          <a:prstGeom prst="rect">
            <a:avLst/>
          </a:prstGeom>
          <a:solidFill>
            <a:srgbClr val="FFFF05">
              <a:alpha val="45882"/>
            </a:srgbClr>
          </a:solidFill>
          <a:ln>
            <a:solidFill>
              <a:schemeClr val="tx1"/>
            </a:solidFill>
          </a:ln>
        </p:spPr>
        <p:txBody>
          <a:bodyPr wrap="square" rtlCol="0">
            <a:spAutoFit/>
          </a:bodyPr>
          <a:lstStyle/>
          <a:p>
            <a:pPr algn="ctr"/>
            <a:r>
              <a:rPr lang="en-US" sz="2000" b="1" dirty="0" smtClean="0">
                <a:latin typeface="Times New Roman" pitchFamily="18" charset="0"/>
                <a:cs typeface="Times New Roman" pitchFamily="18" charset="0"/>
              </a:rPr>
              <a:t>Successful Students</a:t>
            </a:r>
            <a:endParaRPr lang="en-US" sz="2000" b="1" dirty="0">
              <a:latin typeface="Times New Roman" pitchFamily="18" charset="0"/>
              <a:cs typeface="Times New Roman" pitchFamily="18" charset="0"/>
            </a:endParaRPr>
          </a:p>
        </p:txBody>
      </p:sp>
      <p:pic>
        <p:nvPicPr>
          <p:cNvPr id="1026" name="Picture 2"/>
          <p:cNvPicPr>
            <a:picLocks noChangeAspect="1" noChangeArrowheads="1"/>
          </p:cNvPicPr>
          <p:nvPr userDrawn="1"/>
        </p:nvPicPr>
        <p:blipFill>
          <a:blip r:embed="rId14" cstate="print"/>
          <a:srcRect/>
          <a:stretch>
            <a:fillRect/>
          </a:stretch>
        </p:blipFill>
        <p:spPr bwMode="auto">
          <a:xfrm>
            <a:off x="377686" y="3276600"/>
            <a:ext cx="765314" cy="533400"/>
          </a:xfrm>
          <a:prstGeom prst="rect">
            <a:avLst/>
          </a:prstGeom>
          <a:noFill/>
          <a:ln w="9525">
            <a:noFill/>
            <a:miter lim="800000"/>
            <a:headEnd/>
            <a:tailEnd/>
          </a:ln>
          <a:effectLst/>
        </p:spPr>
      </p:pic>
      <p:pic>
        <p:nvPicPr>
          <p:cNvPr id="24" name="Picture 2"/>
          <p:cNvPicPr>
            <a:picLocks noChangeAspect="1" noChangeArrowheads="1"/>
          </p:cNvPicPr>
          <p:nvPr userDrawn="1"/>
        </p:nvPicPr>
        <p:blipFill>
          <a:blip r:embed="rId14" cstate="print"/>
          <a:srcRect/>
          <a:stretch>
            <a:fillRect/>
          </a:stretch>
        </p:blipFill>
        <p:spPr bwMode="auto">
          <a:xfrm>
            <a:off x="377686" y="4267200"/>
            <a:ext cx="765314" cy="533400"/>
          </a:xfrm>
          <a:prstGeom prst="rect">
            <a:avLst/>
          </a:prstGeom>
          <a:noFill/>
          <a:ln w="9525">
            <a:noFill/>
            <a:miter lim="800000"/>
            <a:headEnd/>
            <a:tailEnd/>
          </a:ln>
          <a:effectLst/>
        </p:spPr>
      </p:pic>
      <p:pic>
        <p:nvPicPr>
          <p:cNvPr id="25" name="Picture 2"/>
          <p:cNvPicPr>
            <a:picLocks noChangeAspect="1" noChangeArrowheads="1"/>
          </p:cNvPicPr>
          <p:nvPr userDrawn="1"/>
        </p:nvPicPr>
        <p:blipFill>
          <a:blip r:embed="rId14" cstate="print"/>
          <a:srcRect/>
          <a:stretch>
            <a:fillRect/>
          </a:stretch>
        </p:blipFill>
        <p:spPr bwMode="auto">
          <a:xfrm>
            <a:off x="377686" y="5334000"/>
            <a:ext cx="765314" cy="5334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40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36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Text Placeholder 2"/>
          <p:cNvSpPr>
            <a:spLocks noGrp="1"/>
          </p:cNvSpPr>
          <p:nvPr>
            <p:ph type="body" idx="1"/>
          </p:nvPr>
        </p:nvSpPr>
        <p:spPr>
          <a:xfrm>
            <a:off x="1143000" y="1371600"/>
            <a:ext cx="7620000" cy="4754563"/>
          </a:xfrm>
          <a:prstGeom prst="rect">
            <a:avLst/>
          </a:prstGeom>
          <a:solidFill>
            <a:schemeClr val="bg2">
              <a:lumMod val="90000"/>
            </a:schemeClr>
          </a:solidFill>
          <a:ln>
            <a:solidFill>
              <a:schemeClr val="tx1"/>
            </a:solidFill>
          </a:ln>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381000" y="228600"/>
            <a:ext cx="7239000" cy="944562"/>
          </a:xfrm>
          <a:prstGeom prst="rect">
            <a:avLst/>
          </a:prstGeom>
          <a:solidFill>
            <a:schemeClr val="bg2">
              <a:lumMod val="90000"/>
            </a:schemeClr>
          </a:solidFill>
          <a:ln>
            <a:solidFill>
              <a:schemeClr val="tx1"/>
            </a:solidFill>
          </a:ln>
        </p:spPr>
        <p:txBody>
          <a:bodyPr vert="horz" lIns="91440" tIns="45720" rIns="91440" bIns="45720" rtlCol="0" anchor="ctr">
            <a:normAutofit/>
          </a:bodyPr>
          <a:lstStyle/>
          <a:p>
            <a:r>
              <a:rPr lang="en-US" dirty="0" smtClean="0"/>
              <a:t>Click to edit Master title style</a:t>
            </a:r>
            <a:endParaRPr lang="en-US" dirty="0"/>
          </a:p>
        </p:txBody>
      </p:sp>
      <p:sp>
        <p:nvSpPr>
          <p:cNvPr id="11" name="Rectangle 10"/>
          <p:cNvSpPr/>
          <p:nvPr userDrawn="1"/>
        </p:nvSpPr>
        <p:spPr>
          <a:xfrm rot="16200000">
            <a:off x="-1161248" y="3980649"/>
            <a:ext cx="3124204" cy="954107"/>
          </a:xfrm>
          <a:prstGeom prst="rect">
            <a:avLst/>
          </a:prstGeom>
          <a:noFill/>
        </p:spPr>
        <p:txBody>
          <a:bodyPr wrap="square" lIns="91440" tIns="45720" rIns="91440" bIns="45720">
            <a:spAutoFit/>
          </a:bodyPr>
          <a:lstStyle/>
          <a:p>
            <a:r>
              <a:rPr lang="en-US" sz="2800" dirty="0" smtClean="0">
                <a:ln w="12700">
                  <a:solidFill>
                    <a:prstClr val="black"/>
                  </a:solidFill>
                  <a:prstDash val="solid"/>
                </a:ln>
                <a:solidFill>
                  <a:prstClr val="black"/>
                </a:solidFill>
                <a:latin typeface="Times New Roman" pitchFamily="18" charset="0"/>
                <a:cs typeface="Times New Roman" pitchFamily="18" charset="0"/>
              </a:rPr>
              <a:t>Getting to the Core</a:t>
            </a:r>
          </a:p>
          <a:p>
            <a:pPr algn="ctr"/>
            <a:endParaRPr lang="en-US" sz="2800" dirty="0">
              <a:ln w="12700">
                <a:solidFill>
                  <a:prstClr val="black"/>
                </a:solidFill>
                <a:prstDash val="solid"/>
              </a:ln>
              <a:solidFill>
                <a:prstClr val="black"/>
              </a:solidFill>
              <a:latin typeface="Times New Roman" pitchFamily="18" charset="0"/>
              <a:cs typeface="Times New Roman" pitchFamily="18" charset="0"/>
            </a:endParaRPr>
          </a:p>
        </p:txBody>
      </p:sp>
      <p:grpSp>
        <p:nvGrpSpPr>
          <p:cNvPr id="4" name="Group 18"/>
          <p:cNvGrpSpPr/>
          <p:nvPr userDrawn="1"/>
        </p:nvGrpSpPr>
        <p:grpSpPr>
          <a:xfrm>
            <a:off x="7696200" y="76200"/>
            <a:ext cx="1295400" cy="1143000"/>
            <a:chOff x="4267200" y="2115312"/>
            <a:chExt cx="609600" cy="609600"/>
          </a:xfrm>
        </p:grpSpPr>
        <p:sp>
          <p:nvSpPr>
            <p:cNvPr id="20" name="Oval 19"/>
            <p:cNvSpPr/>
            <p:nvPr/>
          </p:nvSpPr>
          <p:spPr>
            <a:xfrm>
              <a:off x="4267200" y="2115312"/>
              <a:ext cx="609600" cy="609600"/>
            </a:xfrm>
            <a:prstGeom prst="ellipse">
              <a:avLst/>
            </a:prstGeom>
            <a:solidFill>
              <a:srgbClr val="FFFFFF"/>
            </a:solidFill>
            <a:ln w="15875" cap="rnd" cmpd="sng"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a:xfrm>
              <a:off x="4361688" y="2209800"/>
              <a:ext cx="420624" cy="420624"/>
            </a:xfrm>
            <a:prstGeom prst="ellipse">
              <a:avLst/>
            </a:prstGeom>
            <a:blipFill>
              <a:blip r:embed="rId3" cstate="print"/>
              <a:stretch>
                <a:fillRect/>
              </a:stretch>
            </a:blip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grpSp>
      <p:sp>
        <p:nvSpPr>
          <p:cNvPr id="22" name="TextBox 21"/>
          <p:cNvSpPr txBox="1"/>
          <p:nvPr userDrawn="1"/>
        </p:nvSpPr>
        <p:spPr>
          <a:xfrm>
            <a:off x="304800" y="6248400"/>
            <a:ext cx="2362200" cy="400110"/>
          </a:xfrm>
          <a:prstGeom prst="rect">
            <a:avLst/>
          </a:prstGeom>
          <a:solidFill>
            <a:srgbClr val="008000">
              <a:alpha val="46000"/>
            </a:srgbClr>
          </a:solidFill>
          <a:ln>
            <a:solidFill>
              <a:schemeClr val="tx1"/>
            </a:solidFill>
          </a:ln>
        </p:spPr>
        <p:txBody>
          <a:bodyPr wrap="square" rtlCol="0">
            <a:spAutoFit/>
          </a:bodyPr>
          <a:lstStyle/>
          <a:p>
            <a:pPr algn="ctr"/>
            <a:r>
              <a:rPr lang="en-US" sz="2000" b="1" dirty="0" smtClean="0">
                <a:solidFill>
                  <a:prstClr val="black"/>
                </a:solidFill>
                <a:latin typeface="Times New Roman" pitchFamily="18" charset="0"/>
                <a:cs typeface="Times New Roman" pitchFamily="18" charset="0"/>
              </a:rPr>
              <a:t>Superior Standards</a:t>
            </a:r>
            <a:endParaRPr lang="en-US" sz="2000" b="1" dirty="0">
              <a:solidFill>
                <a:prstClr val="black"/>
              </a:solidFill>
              <a:latin typeface="Times New Roman" pitchFamily="18" charset="0"/>
              <a:cs typeface="Times New Roman" pitchFamily="18" charset="0"/>
            </a:endParaRPr>
          </a:p>
        </p:txBody>
      </p:sp>
      <p:sp>
        <p:nvSpPr>
          <p:cNvPr id="23" name="TextBox 22"/>
          <p:cNvSpPr txBox="1"/>
          <p:nvPr userDrawn="1"/>
        </p:nvSpPr>
        <p:spPr>
          <a:xfrm>
            <a:off x="2895600" y="6248400"/>
            <a:ext cx="3124200" cy="400110"/>
          </a:xfrm>
          <a:prstGeom prst="rect">
            <a:avLst/>
          </a:prstGeom>
          <a:solidFill>
            <a:srgbClr val="FF0000">
              <a:alpha val="57000"/>
            </a:srgbClr>
          </a:solidFill>
          <a:ln>
            <a:solidFill>
              <a:schemeClr val="tx1"/>
            </a:solidFill>
          </a:ln>
        </p:spPr>
        <p:txBody>
          <a:bodyPr wrap="square" rtlCol="0">
            <a:spAutoFit/>
          </a:bodyPr>
          <a:lstStyle/>
          <a:p>
            <a:pPr algn="ctr"/>
            <a:endParaRPr lang="en-US" sz="2000" b="1" dirty="0">
              <a:solidFill>
                <a:prstClr val="black"/>
              </a:solidFill>
              <a:latin typeface="Times New Roman" pitchFamily="18" charset="0"/>
              <a:cs typeface="Times New Roman" pitchFamily="18" charset="0"/>
            </a:endParaRPr>
          </a:p>
        </p:txBody>
      </p:sp>
      <p:sp>
        <p:nvSpPr>
          <p:cNvPr id="14" name="TextBox 13"/>
          <p:cNvSpPr txBox="1"/>
          <p:nvPr userDrawn="1"/>
        </p:nvSpPr>
        <p:spPr>
          <a:xfrm>
            <a:off x="6248400" y="6248400"/>
            <a:ext cx="2362200" cy="400110"/>
          </a:xfrm>
          <a:prstGeom prst="rect">
            <a:avLst/>
          </a:prstGeom>
          <a:solidFill>
            <a:srgbClr val="FFFF05">
              <a:alpha val="45882"/>
            </a:srgbClr>
          </a:solidFill>
          <a:ln>
            <a:solidFill>
              <a:schemeClr val="tx1"/>
            </a:solidFill>
          </a:ln>
        </p:spPr>
        <p:txBody>
          <a:bodyPr wrap="square" rtlCol="0">
            <a:spAutoFit/>
          </a:bodyPr>
          <a:lstStyle/>
          <a:p>
            <a:pPr algn="ctr"/>
            <a:r>
              <a:rPr lang="en-US" sz="2000" b="1" dirty="0" smtClean="0">
                <a:solidFill>
                  <a:prstClr val="black"/>
                </a:solidFill>
                <a:latin typeface="Times New Roman" pitchFamily="18" charset="0"/>
                <a:cs typeface="Times New Roman" pitchFamily="18" charset="0"/>
              </a:rPr>
              <a:t>Successful Students</a:t>
            </a:r>
            <a:endParaRPr lang="en-US" sz="2000" b="1" dirty="0">
              <a:solidFill>
                <a:prstClr val="black"/>
              </a:solidFill>
              <a:latin typeface="Times New Roman" pitchFamily="18" charset="0"/>
              <a:cs typeface="Times New Roman" pitchFamily="18" charset="0"/>
            </a:endParaRPr>
          </a:p>
        </p:txBody>
      </p:sp>
      <p:pic>
        <p:nvPicPr>
          <p:cNvPr id="1026" name="Picture 2"/>
          <p:cNvPicPr>
            <a:picLocks noChangeAspect="1" noChangeArrowheads="1"/>
          </p:cNvPicPr>
          <p:nvPr userDrawn="1"/>
        </p:nvPicPr>
        <p:blipFill>
          <a:blip r:embed="rId4" cstate="print"/>
          <a:srcRect/>
          <a:stretch>
            <a:fillRect/>
          </a:stretch>
        </p:blipFill>
        <p:spPr bwMode="auto">
          <a:xfrm>
            <a:off x="377686" y="3276600"/>
            <a:ext cx="765314" cy="533400"/>
          </a:xfrm>
          <a:prstGeom prst="rect">
            <a:avLst/>
          </a:prstGeom>
          <a:noFill/>
          <a:ln w="9525">
            <a:noFill/>
            <a:miter lim="800000"/>
            <a:headEnd/>
            <a:tailEnd/>
          </a:ln>
          <a:effectLst/>
        </p:spPr>
      </p:pic>
      <p:pic>
        <p:nvPicPr>
          <p:cNvPr id="24" name="Picture 2"/>
          <p:cNvPicPr>
            <a:picLocks noChangeAspect="1" noChangeArrowheads="1"/>
          </p:cNvPicPr>
          <p:nvPr userDrawn="1"/>
        </p:nvPicPr>
        <p:blipFill>
          <a:blip r:embed="rId4" cstate="print"/>
          <a:srcRect/>
          <a:stretch>
            <a:fillRect/>
          </a:stretch>
        </p:blipFill>
        <p:spPr bwMode="auto">
          <a:xfrm>
            <a:off x="377686" y="4267200"/>
            <a:ext cx="765314" cy="533400"/>
          </a:xfrm>
          <a:prstGeom prst="rect">
            <a:avLst/>
          </a:prstGeom>
          <a:noFill/>
          <a:ln w="9525">
            <a:noFill/>
            <a:miter lim="800000"/>
            <a:headEnd/>
            <a:tailEnd/>
          </a:ln>
          <a:effectLst/>
        </p:spPr>
      </p:pic>
      <p:pic>
        <p:nvPicPr>
          <p:cNvPr id="25" name="Picture 2"/>
          <p:cNvPicPr>
            <a:picLocks noChangeAspect="1" noChangeArrowheads="1"/>
          </p:cNvPicPr>
          <p:nvPr userDrawn="1"/>
        </p:nvPicPr>
        <p:blipFill>
          <a:blip r:embed="rId4" cstate="print"/>
          <a:srcRect/>
          <a:stretch>
            <a:fillRect/>
          </a:stretch>
        </p:blipFill>
        <p:spPr bwMode="auto">
          <a:xfrm>
            <a:off x="377686" y="5334000"/>
            <a:ext cx="765314" cy="5334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40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36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Text Placeholder 2"/>
          <p:cNvSpPr>
            <a:spLocks noGrp="1"/>
          </p:cNvSpPr>
          <p:nvPr>
            <p:ph type="body" idx="1"/>
          </p:nvPr>
        </p:nvSpPr>
        <p:spPr>
          <a:xfrm>
            <a:off x="1143000" y="1371600"/>
            <a:ext cx="7620000" cy="4754563"/>
          </a:xfrm>
          <a:prstGeom prst="rect">
            <a:avLst/>
          </a:prstGeom>
          <a:solidFill>
            <a:schemeClr val="bg2">
              <a:lumMod val="90000"/>
            </a:schemeClr>
          </a:solidFill>
          <a:ln>
            <a:solidFill>
              <a:schemeClr val="tx1"/>
            </a:solidFill>
          </a:ln>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381000" y="228600"/>
            <a:ext cx="7239000" cy="944562"/>
          </a:xfrm>
          <a:prstGeom prst="rect">
            <a:avLst/>
          </a:prstGeom>
          <a:solidFill>
            <a:schemeClr val="bg2">
              <a:lumMod val="90000"/>
            </a:schemeClr>
          </a:solidFill>
          <a:ln>
            <a:solidFill>
              <a:schemeClr val="tx1"/>
            </a:solidFill>
          </a:ln>
        </p:spPr>
        <p:txBody>
          <a:bodyPr vert="horz" lIns="91440" tIns="45720" rIns="91440" bIns="45720" rtlCol="0" anchor="ctr">
            <a:normAutofit/>
          </a:bodyPr>
          <a:lstStyle/>
          <a:p>
            <a:r>
              <a:rPr lang="en-US" dirty="0" smtClean="0"/>
              <a:t>Click to edit Master title style</a:t>
            </a:r>
            <a:endParaRPr lang="en-US" dirty="0"/>
          </a:p>
        </p:txBody>
      </p:sp>
      <p:sp>
        <p:nvSpPr>
          <p:cNvPr id="11" name="Rectangle 10"/>
          <p:cNvSpPr/>
          <p:nvPr userDrawn="1"/>
        </p:nvSpPr>
        <p:spPr>
          <a:xfrm rot="16200000">
            <a:off x="-1161248" y="3980649"/>
            <a:ext cx="3124204" cy="954107"/>
          </a:xfrm>
          <a:prstGeom prst="rect">
            <a:avLst/>
          </a:prstGeom>
          <a:noFill/>
        </p:spPr>
        <p:txBody>
          <a:bodyPr wrap="square" lIns="91440" tIns="45720" rIns="91440" bIns="45720">
            <a:spAutoFit/>
          </a:bodyPr>
          <a:lstStyle/>
          <a:p>
            <a:r>
              <a:rPr lang="en-US" sz="2800" dirty="0" smtClean="0">
                <a:ln w="12700">
                  <a:solidFill>
                    <a:prstClr val="black"/>
                  </a:solidFill>
                  <a:prstDash val="solid"/>
                </a:ln>
                <a:solidFill>
                  <a:prstClr val="black"/>
                </a:solidFill>
                <a:latin typeface="Times New Roman" pitchFamily="18" charset="0"/>
                <a:cs typeface="Times New Roman" pitchFamily="18" charset="0"/>
              </a:rPr>
              <a:t>Getting to the Core</a:t>
            </a:r>
          </a:p>
          <a:p>
            <a:pPr algn="ctr"/>
            <a:endParaRPr lang="en-US" sz="2800" dirty="0">
              <a:ln w="12700">
                <a:solidFill>
                  <a:prstClr val="black"/>
                </a:solidFill>
                <a:prstDash val="solid"/>
              </a:ln>
              <a:solidFill>
                <a:prstClr val="black"/>
              </a:solidFill>
              <a:latin typeface="Times New Roman" pitchFamily="18" charset="0"/>
              <a:cs typeface="Times New Roman" pitchFamily="18" charset="0"/>
            </a:endParaRPr>
          </a:p>
        </p:txBody>
      </p:sp>
      <p:grpSp>
        <p:nvGrpSpPr>
          <p:cNvPr id="4" name="Group 18"/>
          <p:cNvGrpSpPr/>
          <p:nvPr userDrawn="1"/>
        </p:nvGrpSpPr>
        <p:grpSpPr>
          <a:xfrm>
            <a:off x="7696200" y="76200"/>
            <a:ext cx="1295400" cy="1143000"/>
            <a:chOff x="4267200" y="2115312"/>
            <a:chExt cx="609600" cy="609600"/>
          </a:xfrm>
        </p:grpSpPr>
        <p:sp>
          <p:nvSpPr>
            <p:cNvPr id="20" name="Oval 19"/>
            <p:cNvSpPr/>
            <p:nvPr/>
          </p:nvSpPr>
          <p:spPr>
            <a:xfrm>
              <a:off x="4267200" y="2115312"/>
              <a:ext cx="609600" cy="609600"/>
            </a:xfrm>
            <a:prstGeom prst="ellipse">
              <a:avLst/>
            </a:prstGeom>
            <a:solidFill>
              <a:srgbClr val="FFFFFF"/>
            </a:solidFill>
            <a:ln w="15875" cap="rnd" cmpd="sng"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a:xfrm>
              <a:off x="4361688" y="2209800"/>
              <a:ext cx="420624" cy="420624"/>
            </a:xfrm>
            <a:prstGeom prst="ellipse">
              <a:avLst/>
            </a:prstGeom>
            <a:blipFill>
              <a:blip r:embed="rId3" cstate="print"/>
              <a:stretch>
                <a:fillRect/>
              </a:stretch>
            </a:blip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grpSp>
      <p:sp>
        <p:nvSpPr>
          <p:cNvPr id="22" name="TextBox 21"/>
          <p:cNvSpPr txBox="1"/>
          <p:nvPr userDrawn="1"/>
        </p:nvSpPr>
        <p:spPr>
          <a:xfrm>
            <a:off x="304800" y="6248400"/>
            <a:ext cx="2362200" cy="400110"/>
          </a:xfrm>
          <a:prstGeom prst="rect">
            <a:avLst/>
          </a:prstGeom>
          <a:solidFill>
            <a:srgbClr val="008000">
              <a:alpha val="46000"/>
            </a:srgbClr>
          </a:solidFill>
          <a:ln>
            <a:solidFill>
              <a:schemeClr val="tx1"/>
            </a:solidFill>
          </a:ln>
        </p:spPr>
        <p:txBody>
          <a:bodyPr wrap="square" rtlCol="0">
            <a:spAutoFit/>
          </a:bodyPr>
          <a:lstStyle/>
          <a:p>
            <a:pPr algn="ctr"/>
            <a:r>
              <a:rPr lang="en-US" sz="2000" b="1" dirty="0" smtClean="0">
                <a:solidFill>
                  <a:prstClr val="black"/>
                </a:solidFill>
                <a:latin typeface="Times New Roman" pitchFamily="18" charset="0"/>
                <a:cs typeface="Times New Roman" pitchFamily="18" charset="0"/>
              </a:rPr>
              <a:t>Superior Standards</a:t>
            </a:r>
            <a:endParaRPr lang="en-US" sz="2000" b="1" dirty="0">
              <a:solidFill>
                <a:prstClr val="black"/>
              </a:solidFill>
              <a:latin typeface="Times New Roman" pitchFamily="18" charset="0"/>
              <a:cs typeface="Times New Roman" pitchFamily="18" charset="0"/>
            </a:endParaRPr>
          </a:p>
        </p:txBody>
      </p:sp>
      <p:sp>
        <p:nvSpPr>
          <p:cNvPr id="23" name="TextBox 22"/>
          <p:cNvSpPr txBox="1"/>
          <p:nvPr userDrawn="1"/>
        </p:nvSpPr>
        <p:spPr>
          <a:xfrm>
            <a:off x="2895600" y="6248400"/>
            <a:ext cx="3124200" cy="400110"/>
          </a:xfrm>
          <a:prstGeom prst="rect">
            <a:avLst/>
          </a:prstGeom>
          <a:solidFill>
            <a:srgbClr val="FF0000">
              <a:alpha val="57000"/>
            </a:srgbClr>
          </a:solidFill>
          <a:ln>
            <a:solidFill>
              <a:schemeClr val="tx1"/>
            </a:solidFill>
          </a:ln>
        </p:spPr>
        <p:txBody>
          <a:bodyPr wrap="square" rtlCol="0">
            <a:spAutoFit/>
          </a:bodyPr>
          <a:lstStyle/>
          <a:p>
            <a:pPr algn="ctr"/>
            <a:endParaRPr lang="en-US" sz="2000" b="1" dirty="0">
              <a:solidFill>
                <a:prstClr val="black"/>
              </a:solidFill>
              <a:latin typeface="Times New Roman" pitchFamily="18" charset="0"/>
              <a:cs typeface="Times New Roman" pitchFamily="18" charset="0"/>
            </a:endParaRPr>
          </a:p>
        </p:txBody>
      </p:sp>
      <p:sp>
        <p:nvSpPr>
          <p:cNvPr id="14" name="TextBox 13"/>
          <p:cNvSpPr txBox="1"/>
          <p:nvPr userDrawn="1"/>
        </p:nvSpPr>
        <p:spPr>
          <a:xfrm>
            <a:off x="6248400" y="6248400"/>
            <a:ext cx="2362200" cy="400110"/>
          </a:xfrm>
          <a:prstGeom prst="rect">
            <a:avLst/>
          </a:prstGeom>
          <a:solidFill>
            <a:srgbClr val="FFFF05">
              <a:alpha val="45882"/>
            </a:srgbClr>
          </a:solidFill>
          <a:ln>
            <a:solidFill>
              <a:schemeClr val="tx1"/>
            </a:solidFill>
          </a:ln>
        </p:spPr>
        <p:txBody>
          <a:bodyPr wrap="square" rtlCol="0">
            <a:spAutoFit/>
          </a:bodyPr>
          <a:lstStyle/>
          <a:p>
            <a:pPr algn="ctr"/>
            <a:r>
              <a:rPr lang="en-US" sz="2000" b="1" dirty="0" smtClean="0">
                <a:solidFill>
                  <a:prstClr val="black"/>
                </a:solidFill>
                <a:latin typeface="Times New Roman" pitchFamily="18" charset="0"/>
                <a:cs typeface="Times New Roman" pitchFamily="18" charset="0"/>
              </a:rPr>
              <a:t>Successful Students</a:t>
            </a:r>
            <a:endParaRPr lang="en-US" sz="2000" b="1" dirty="0">
              <a:solidFill>
                <a:prstClr val="black"/>
              </a:solidFill>
              <a:latin typeface="Times New Roman" pitchFamily="18" charset="0"/>
              <a:cs typeface="Times New Roman" pitchFamily="18" charset="0"/>
            </a:endParaRPr>
          </a:p>
        </p:txBody>
      </p:sp>
      <p:pic>
        <p:nvPicPr>
          <p:cNvPr id="1026" name="Picture 2"/>
          <p:cNvPicPr>
            <a:picLocks noChangeAspect="1" noChangeArrowheads="1"/>
          </p:cNvPicPr>
          <p:nvPr userDrawn="1"/>
        </p:nvPicPr>
        <p:blipFill>
          <a:blip r:embed="rId4" cstate="print"/>
          <a:srcRect/>
          <a:stretch>
            <a:fillRect/>
          </a:stretch>
        </p:blipFill>
        <p:spPr bwMode="auto">
          <a:xfrm>
            <a:off x="377686" y="3276600"/>
            <a:ext cx="765314" cy="533400"/>
          </a:xfrm>
          <a:prstGeom prst="rect">
            <a:avLst/>
          </a:prstGeom>
          <a:noFill/>
          <a:ln w="9525">
            <a:noFill/>
            <a:miter lim="800000"/>
            <a:headEnd/>
            <a:tailEnd/>
          </a:ln>
          <a:effectLst/>
        </p:spPr>
      </p:pic>
      <p:pic>
        <p:nvPicPr>
          <p:cNvPr id="24" name="Picture 2"/>
          <p:cNvPicPr>
            <a:picLocks noChangeAspect="1" noChangeArrowheads="1"/>
          </p:cNvPicPr>
          <p:nvPr userDrawn="1"/>
        </p:nvPicPr>
        <p:blipFill>
          <a:blip r:embed="rId4" cstate="print"/>
          <a:srcRect/>
          <a:stretch>
            <a:fillRect/>
          </a:stretch>
        </p:blipFill>
        <p:spPr bwMode="auto">
          <a:xfrm>
            <a:off x="377686" y="4267200"/>
            <a:ext cx="765314" cy="533400"/>
          </a:xfrm>
          <a:prstGeom prst="rect">
            <a:avLst/>
          </a:prstGeom>
          <a:noFill/>
          <a:ln w="9525">
            <a:noFill/>
            <a:miter lim="800000"/>
            <a:headEnd/>
            <a:tailEnd/>
          </a:ln>
          <a:effectLst/>
        </p:spPr>
      </p:pic>
      <p:pic>
        <p:nvPicPr>
          <p:cNvPr id="25" name="Picture 2"/>
          <p:cNvPicPr>
            <a:picLocks noChangeAspect="1" noChangeArrowheads="1"/>
          </p:cNvPicPr>
          <p:nvPr userDrawn="1"/>
        </p:nvPicPr>
        <p:blipFill>
          <a:blip r:embed="rId4" cstate="print"/>
          <a:srcRect/>
          <a:stretch>
            <a:fillRect/>
          </a:stretch>
        </p:blipFill>
        <p:spPr bwMode="auto">
          <a:xfrm>
            <a:off x="377686" y="5334000"/>
            <a:ext cx="765314" cy="5334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40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36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bwMode="auto">
          <a:xfrm>
            <a:off x="914400" y="762000"/>
            <a:ext cx="6629400" cy="1752600"/>
          </a:xfrm>
          <a:ln>
            <a:miter lim="800000"/>
            <a:headEnd/>
            <a:tailEnd/>
          </a:ln>
        </p:spPr>
        <p:txBody>
          <a:bodyPr wrap="square" numCol="1" anchorCtr="0" compatLnSpc="1">
            <a:prstTxWarp prst="textNoShape">
              <a:avLst/>
            </a:prstTxWarp>
            <a:normAutofit fontScale="90000"/>
          </a:bodyPr>
          <a:lstStyle/>
          <a:p>
            <a:pPr>
              <a:defRPr/>
            </a:pPr>
            <a:r>
              <a:rPr lang="en-US" sz="3200" b="1" dirty="0" smtClean="0"/>
              <a:t/>
            </a:r>
            <a:br>
              <a:rPr lang="en-US" sz="3200" b="1" dirty="0" smtClean="0"/>
            </a:br>
            <a:r>
              <a:rPr lang="en-US" sz="4000" b="1" dirty="0" smtClean="0">
                <a:solidFill>
                  <a:srgbClr val="000714"/>
                </a:solidFill>
                <a:latin typeface="Arial (Headings)"/>
              </a:rPr>
              <a:t>Local Control Accountability Plan (LCAP) Update</a:t>
            </a:r>
            <a:r>
              <a:rPr lang="en-US" sz="2200" b="1" dirty="0" smtClean="0"/>
              <a:t/>
            </a:r>
            <a:br>
              <a:rPr lang="en-US" sz="2200" b="1" dirty="0" smtClean="0"/>
            </a:br>
            <a:r>
              <a:rPr lang="en-US" sz="1400" b="1" dirty="0" smtClean="0"/>
              <a:t> </a:t>
            </a:r>
            <a:r>
              <a:rPr lang="en-US" sz="3200" b="1" dirty="0" smtClean="0"/>
              <a:t/>
            </a:r>
            <a:br>
              <a:rPr lang="en-US" sz="3200" b="1" dirty="0" smtClean="0"/>
            </a:br>
            <a:endParaRPr lang="en-US" sz="3200" dirty="0" smtClean="0">
              <a:latin typeface="Tahoma" pitchFamily="34" charset="0"/>
              <a:cs typeface="Tahoma" pitchFamily="34" charset="0"/>
            </a:endParaRPr>
          </a:p>
        </p:txBody>
      </p:sp>
      <p:sp>
        <p:nvSpPr>
          <p:cNvPr id="3" name="Subtitle 2"/>
          <p:cNvSpPr>
            <a:spLocks noGrp="1"/>
          </p:cNvSpPr>
          <p:nvPr>
            <p:ph type="subTitle" idx="1"/>
          </p:nvPr>
        </p:nvSpPr>
        <p:spPr>
          <a:xfrm>
            <a:off x="1219200" y="3657600"/>
            <a:ext cx="7620000" cy="2438400"/>
          </a:xfrm>
        </p:spPr>
        <p:txBody>
          <a:bodyPr>
            <a:normAutofit fontScale="25000" lnSpcReduction="20000"/>
          </a:bodyPr>
          <a:lstStyle/>
          <a:p>
            <a:pPr>
              <a:buFont typeface="Arial" charset="0"/>
              <a:buNone/>
              <a:defRPr/>
            </a:pPr>
            <a:endParaRPr lang="en-US" sz="4500" dirty="0" smtClean="0">
              <a:solidFill>
                <a:schemeClr val="tx1"/>
              </a:solidFill>
              <a:latin typeface="Tahoma" pitchFamily="34" charset="0"/>
              <a:ea typeface="Tahoma" pitchFamily="34" charset="0"/>
              <a:cs typeface="Tahoma" pitchFamily="34" charset="0"/>
            </a:endParaRPr>
          </a:p>
          <a:p>
            <a:pPr>
              <a:defRPr/>
            </a:pPr>
            <a:r>
              <a:rPr lang="en-US" sz="12400" b="1" dirty="0" smtClean="0">
                <a:solidFill>
                  <a:schemeClr val="tx1"/>
                </a:solidFill>
                <a:ea typeface="Tahoma" pitchFamily="34" charset="0"/>
              </a:rPr>
              <a:t>Stefanie P. Phillips, Ed.D., </a:t>
            </a:r>
          </a:p>
          <a:p>
            <a:pPr>
              <a:defRPr/>
            </a:pPr>
            <a:r>
              <a:rPr lang="en-US" sz="12400" b="1" dirty="0" smtClean="0">
                <a:solidFill>
                  <a:schemeClr val="tx1"/>
                </a:solidFill>
                <a:ea typeface="Tahoma" pitchFamily="34" charset="0"/>
              </a:rPr>
              <a:t>Deputy Superintendent, Operations</a:t>
            </a:r>
          </a:p>
          <a:p>
            <a:pPr>
              <a:buFont typeface="Arial" charset="0"/>
              <a:buNone/>
              <a:defRPr/>
            </a:pPr>
            <a:endParaRPr lang="en-US" sz="2200" b="1" dirty="0" smtClean="0">
              <a:solidFill>
                <a:schemeClr val="tx1"/>
              </a:solidFill>
              <a:ea typeface="Tahoma" pitchFamily="34" charset="0"/>
            </a:endParaRPr>
          </a:p>
          <a:p>
            <a:pPr>
              <a:buFont typeface="Arial" charset="0"/>
              <a:buNone/>
              <a:defRPr/>
            </a:pPr>
            <a:endParaRPr lang="en-US" sz="2200" b="1" dirty="0" smtClean="0">
              <a:solidFill>
                <a:schemeClr val="tx1"/>
              </a:solidFill>
              <a:ea typeface="Tahoma" pitchFamily="34" charset="0"/>
            </a:endParaRPr>
          </a:p>
          <a:p>
            <a:pPr>
              <a:buFont typeface="Arial" charset="0"/>
              <a:buNone/>
              <a:defRPr/>
            </a:pPr>
            <a:endParaRPr lang="en-US" sz="2200" b="1" dirty="0" smtClean="0">
              <a:solidFill>
                <a:schemeClr val="tx1"/>
              </a:solidFill>
              <a:ea typeface="Tahoma" pitchFamily="34" charset="0"/>
            </a:endParaRPr>
          </a:p>
          <a:p>
            <a:pPr>
              <a:buFont typeface="Arial" charset="0"/>
              <a:buNone/>
              <a:defRPr/>
            </a:pPr>
            <a:r>
              <a:rPr lang="en-US" sz="11200" b="1" dirty="0" smtClean="0">
                <a:solidFill>
                  <a:schemeClr val="tx1"/>
                </a:solidFill>
                <a:ea typeface="Tahoma" pitchFamily="34" charset="0"/>
              </a:rPr>
              <a:t>Tony Wold, Ed.D., </a:t>
            </a:r>
          </a:p>
          <a:p>
            <a:pPr>
              <a:buFont typeface="Arial" charset="0"/>
              <a:buNone/>
              <a:defRPr/>
            </a:pPr>
            <a:r>
              <a:rPr lang="en-US" sz="11200" b="1" dirty="0" smtClean="0">
                <a:solidFill>
                  <a:schemeClr val="tx1"/>
                </a:solidFill>
                <a:ea typeface="Tahoma" pitchFamily="34" charset="0"/>
              </a:rPr>
              <a:t>Executive Director, Business Operations</a:t>
            </a:r>
          </a:p>
          <a:p>
            <a:pPr>
              <a:buFont typeface="Arial" charset="0"/>
              <a:buNone/>
              <a:defRPr/>
            </a:pPr>
            <a:endParaRPr lang="en-US" sz="7200" dirty="0" smtClean="0">
              <a:solidFill>
                <a:schemeClr val="tx1"/>
              </a:solidFill>
            </a:endParaRPr>
          </a:p>
          <a:p>
            <a:pPr>
              <a:buFont typeface="Arial" charset="0"/>
              <a:buNone/>
              <a:defRPr/>
            </a:pPr>
            <a:endParaRPr lang="en-US" sz="6400" dirty="0" smtClean="0">
              <a:solidFill>
                <a:schemeClr val="tx1"/>
              </a:solidFill>
              <a:ea typeface="Tahoma" pitchFamily="34" charset="0"/>
            </a:endParaRPr>
          </a:p>
          <a:p>
            <a:pPr>
              <a:buFont typeface="Arial" charset="0"/>
              <a:buNone/>
              <a:defRPr/>
            </a:pPr>
            <a:endParaRPr lang="en-US" sz="6400" dirty="0">
              <a:solidFill>
                <a:schemeClr val="tx1"/>
              </a:solidFill>
              <a:latin typeface="Tahoma" pitchFamily="34" charset="0"/>
              <a:ea typeface="Tahoma" pitchFamily="34" charset="0"/>
              <a:cs typeface="Tahoma" pitchFamily="34" charset="0"/>
            </a:endParaRPr>
          </a:p>
        </p:txBody>
      </p:sp>
      <p:sp>
        <p:nvSpPr>
          <p:cNvPr id="5124" name="TextBox 3"/>
          <p:cNvSpPr txBox="1">
            <a:spLocks noChangeArrowheads="1"/>
          </p:cNvSpPr>
          <p:nvPr/>
        </p:nvSpPr>
        <p:spPr bwMode="auto">
          <a:xfrm>
            <a:off x="1447800" y="457200"/>
            <a:ext cx="6172200" cy="369888"/>
          </a:xfrm>
          <a:prstGeom prst="rect">
            <a:avLst/>
          </a:prstGeom>
          <a:noFill/>
          <a:ln w="9525">
            <a:noFill/>
            <a:miter lim="800000"/>
            <a:headEnd/>
            <a:tailEnd/>
          </a:ln>
        </p:spPr>
        <p:txBody>
          <a:bodyPr>
            <a:spAutoFit/>
          </a:bodyPr>
          <a:lstStyle/>
          <a:p>
            <a:endParaRPr lang="en-US" dirty="0"/>
          </a:p>
        </p:txBody>
      </p:sp>
      <p:sp>
        <p:nvSpPr>
          <p:cNvPr id="5" name="Text Box 4"/>
          <p:cNvSpPr txBox="1">
            <a:spLocks noChangeArrowheads="1"/>
          </p:cNvSpPr>
          <p:nvPr/>
        </p:nvSpPr>
        <p:spPr bwMode="auto">
          <a:xfrm>
            <a:off x="1371600" y="2743200"/>
            <a:ext cx="7162800" cy="434975"/>
          </a:xfrm>
          <a:prstGeom prst="rect">
            <a:avLst/>
          </a:prstGeom>
          <a:noFill/>
          <a:ln w="9525">
            <a:noFill/>
            <a:miter lim="800000"/>
            <a:headEnd/>
            <a:tailEnd/>
          </a:ln>
          <a:effectLst/>
        </p:spPr>
        <p:txBody>
          <a:bodyPr lIns="101370" tIns="50685" rIns="101370" bIns="50685">
            <a:spAutoFit/>
          </a:bodyPr>
          <a:lstStyle/>
          <a:p>
            <a:pPr algn="ctr" defTabSz="1014413">
              <a:lnSpc>
                <a:spcPct val="90000"/>
              </a:lnSpc>
              <a:buClr>
                <a:srgbClr val="FF9900"/>
              </a:buClr>
              <a:buSzPct val="80000"/>
              <a:buFont typeface="Arial Narrow" pitchFamily="34" charset="0"/>
              <a:buNone/>
              <a:defRPr/>
            </a:pPr>
            <a:r>
              <a:rPr lang="en-US" sz="2400" b="1" i="1" dirty="0" smtClean="0">
                <a:solidFill>
                  <a:srgbClr val="FF3300"/>
                </a:solidFill>
                <a:effectLst>
                  <a:outerShdw blurRad="38100" dist="38100" dir="2700000" algn="tl">
                    <a:srgbClr val="C0C0C0"/>
                  </a:outerShdw>
                </a:effectLst>
                <a:latin typeface="Arial" charset="0"/>
                <a:cs typeface="Arial" charset="0"/>
              </a:rPr>
              <a:t>October 8, </a:t>
            </a:r>
            <a:r>
              <a:rPr lang="en-US" sz="2400" b="1" i="1" dirty="0">
                <a:solidFill>
                  <a:srgbClr val="FF3300"/>
                </a:solidFill>
                <a:effectLst>
                  <a:outerShdw blurRad="38100" dist="38100" dir="2700000" algn="tl">
                    <a:srgbClr val="C0C0C0"/>
                  </a:outerShdw>
                </a:effectLst>
                <a:latin typeface="Arial" charset="0"/>
                <a:cs typeface="Arial" charset="0"/>
              </a:rPr>
              <a:t>2013</a:t>
            </a:r>
            <a:endParaRPr lang="en-US" sz="2400" i="1" dirty="0">
              <a:solidFill>
                <a:srgbClr val="FF3300"/>
              </a:solidFill>
              <a:effectLst>
                <a:outerShdw blurRad="38100" dist="38100" dir="2700000" algn="tl">
                  <a:srgbClr val="C0C0C0"/>
                </a:outerShdw>
              </a:effectLst>
              <a:latin typeface="Arial" charset="0"/>
              <a:cs typeface="Arial" charset="0"/>
            </a:endParaRPr>
          </a:p>
        </p:txBody>
      </p:sp>
      <p:sp>
        <p:nvSpPr>
          <p:cNvPr id="6"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p:cNvSpPr>
            <a:spLocks noGrp="1"/>
          </p:cNvSpPr>
          <p:nvPr>
            <p:ph type="title"/>
          </p:nvPr>
        </p:nvSpPr>
        <p:spPr>
          <a:xfrm>
            <a:off x="1143000" y="381000"/>
            <a:ext cx="6469062" cy="762000"/>
          </a:xfrm>
        </p:spPr>
        <p:txBody>
          <a:bodyPr>
            <a:normAutofit/>
          </a:bodyPr>
          <a:lstStyle/>
          <a:p>
            <a:r>
              <a:rPr lang="en-US" sz="4000" b="1" dirty="0" smtClean="0"/>
              <a:t>SBE Actions and Timeline</a:t>
            </a:r>
          </a:p>
        </p:txBody>
      </p:sp>
      <p:sp>
        <p:nvSpPr>
          <p:cNvPr id="6" name="Freeform 3"/>
          <p:cNvSpPr>
            <a:spLocks noEditPoints="1"/>
          </p:cNvSpPr>
          <p:nvPr/>
        </p:nvSpPr>
        <p:spPr bwMode="gray">
          <a:xfrm>
            <a:off x="1379537" y="966901"/>
            <a:ext cx="6719887" cy="5019675"/>
          </a:xfrm>
          <a:custGeom>
            <a:avLst/>
            <a:gdLst/>
            <a:ahLst/>
            <a:cxnLst>
              <a:cxn ang="0">
                <a:pos x="1092" y="50"/>
              </a:cxn>
              <a:cxn ang="0">
                <a:pos x="822" y="168"/>
              </a:cxn>
              <a:cxn ang="0">
                <a:pos x="594" y="300"/>
              </a:cxn>
              <a:cxn ang="0">
                <a:pos x="406" y="446"/>
              </a:cxn>
              <a:cxn ang="0">
                <a:pos x="254" y="604"/>
              </a:cxn>
              <a:cxn ang="0">
                <a:pos x="140" y="772"/>
              </a:cxn>
              <a:cxn ang="0">
                <a:pos x="60" y="944"/>
              </a:cxn>
              <a:cxn ang="0">
                <a:pos x="14" y="1122"/>
              </a:cxn>
              <a:cxn ang="0">
                <a:pos x="0" y="1300"/>
              </a:cxn>
              <a:cxn ang="0">
                <a:pos x="18" y="1476"/>
              </a:cxn>
              <a:cxn ang="0">
                <a:pos x="64" y="1650"/>
              </a:cxn>
              <a:cxn ang="0">
                <a:pos x="138" y="1818"/>
              </a:cxn>
              <a:cxn ang="0">
                <a:pos x="238" y="1978"/>
              </a:cxn>
              <a:cxn ang="0">
                <a:pos x="364" y="2126"/>
              </a:cxn>
              <a:cxn ang="0">
                <a:pos x="512" y="2262"/>
              </a:cxn>
              <a:cxn ang="0">
                <a:pos x="684" y="2382"/>
              </a:cxn>
              <a:cxn ang="0">
                <a:pos x="874" y="2484"/>
              </a:cxn>
              <a:cxn ang="0">
                <a:pos x="1086" y="2564"/>
              </a:cxn>
              <a:cxn ang="0">
                <a:pos x="1314" y="2622"/>
              </a:cxn>
              <a:cxn ang="0">
                <a:pos x="1558" y="2654"/>
              </a:cxn>
              <a:cxn ang="0">
                <a:pos x="1818" y="2658"/>
              </a:cxn>
              <a:cxn ang="0">
                <a:pos x="2090" y="2632"/>
              </a:cxn>
              <a:cxn ang="0">
                <a:pos x="2374" y="2574"/>
              </a:cxn>
              <a:cxn ang="0">
                <a:pos x="2544" y="2912"/>
              </a:cxn>
              <a:cxn ang="0">
                <a:pos x="1868" y="1552"/>
              </a:cxn>
              <a:cxn ang="0">
                <a:pos x="1956" y="1914"/>
              </a:cxn>
              <a:cxn ang="0">
                <a:pos x="1788" y="1936"/>
              </a:cxn>
              <a:cxn ang="0">
                <a:pos x="1616" y="1934"/>
              </a:cxn>
              <a:cxn ang="0">
                <a:pos x="1442" y="1912"/>
              </a:cxn>
              <a:cxn ang="0">
                <a:pos x="1272" y="1872"/>
              </a:cxn>
              <a:cxn ang="0">
                <a:pos x="1108" y="1812"/>
              </a:cxn>
              <a:cxn ang="0">
                <a:pos x="952" y="1736"/>
              </a:cxn>
              <a:cxn ang="0">
                <a:pos x="810" y="1646"/>
              </a:cxn>
              <a:cxn ang="0">
                <a:pos x="684" y="1542"/>
              </a:cxn>
              <a:cxn ang="0">
                <a:pos x="578" y="1428"/>
              </a:cxn>
              <a:cxn ang="0">
                <a:pos x="494" y="1304"/>
              </a:cxn>
              <a:cxn ang="0">
                <a:pos x="438" y="1170"/>
              </a:cxn>
              <a:cxn ang="0">
                <a:pos x="410" y="1032"/>
              </a:cxn>
              <a:cxn ang="0">
                <a:pos x="416" y="888"/>
              </a:cxn>
              <a:cxn ang="0">
                <a:pos x="460" y="742"/>
              </a:cxn>
              <a:cxn ang="0">
                <a:pos x="544" y="592"/>
              </a:cxn>
              <a:cxn ang="0">
                <a:pos x="670" y="444"/>
              </a:cxn>
              <a:cxn ang="0">
                <a:pos x="844" y="298"/>
              </a:cxn>
              <a:cxn ang="0">
                <a:pos x="1070" y="154"/>
              </a:cxn>
              <a:cxn ang="0">
                <a:pos x="1348" y="16"/>
              </a:cxn>
              <a:cxn ang="0">
                <a:pos x="1244" y="0"/>
              </a:cxn>
              <a:cxn ang="0">
                <a:pos x="2820" y="1934"/>
              </a:cxn>
              <a:cxn ang="0">
                <a:pos x="2820" y="1934"/>
              </a:cxn>
            </a:cxnLst>
            <a:rect l="0" t="0" r="r" b="b"/>
            <a:pathLst>
              <a:path w="2820" h="2912">
                <a:moveTo>
                  <a:pt x="1244" y="0"/>
                </a:moveTo>
                <a:lnTo>
                  <a:pt x="1092" y="50"/>
                </a:lnTo>
                <a:lnTo>
                  <a:pt x="952" y="106"/>
                </a:lnTo>
                <a:lnTo>
                  <a:pt x="822" y="168"/>
                </a:lnTo>
                <a:lnTo>
                  <a:pt x="704" y="232"/>
                </a:lnTo>
                <a:lnTo>
                  <a:pt x="594" y="300"/>
                </a:lnTo>
                <a:lnTo>
                  <a:pt x="494" y="372"/>
                </a:lnTo>
                <a:lnTo>
                  <a:pt x="406" y="446"/>
                </a:lnTo>
                <a:lnTo>
                  <a:pt x="324" y="524"/>
                </a:lnTo>
                <a:lnTo>
                  <a:pt x="254" y="604"/>
                </a:lnTo>
                <a:lnTo>
                  <a:pt x="192" y="686"/>
                </a:lnTo>
                <a:lnTo>
                  <a:pt x="140" y="772"/>
                </a:lnTo>
                <a:lnTo>
                  <a:pt x="96" y="856"/>
                </a:lnTo>
                <a:lnTo>
                  <a:pt x="60" y="944"/>
                </a:lnTo>
                <a:lnTo>
                  <a:pt x="32" y="1032"/>
                </a:lnTo>
                <a:lnTo>
                  <a:pt x="14" y="1122"/>
                </a:lnTo>
                <a:lnTo>
                  <a:pt x="2" y="1210"/>
                </a:lnTo>
                <a:lnTo>
                  <a:pt x="0" y="1300"/>
                </a:lnTo>
                <a:lnTo>
                  <a:pt x="4" y="1388"/>
                </a:lnTo>
                <a:lnTo>
                  <a:pt x="18" y="1476"/>
                </a:lnTo>
                <a:lnTo>
                  <a:pt x="36" y="1564"/>
                </a:lnTo>
                <a:lnTo>
                  <a:pt x="64" y="1650"/>
                </a:lnTo>
                <a:lnTo>
                  <a:pt x="96" y="1736"/>
                </a:lnTo>
                <a:lnTo>
                  <a:pt x="138" y="1818"/>
                </a:lnTo>
                <a:lnTo>
                  <a:pt x="184" y="1900"/>
                </a:lnTo>
                <a:lnTo>
                  <a:pt x="238" y="1978"/>
                </a:lnTo>
                <a:lnTo>
                  <a:pt x="298" y="2054"/>
                </a:lnTo>
                <a:lnTo>
                  <a:pt x="364" y="2126"/>
                </a:lnTo>
                <a:lnTo>
                  <a:pt x="434" y="2196"/>
                </a:lnTo>
                <a:lnTo>
                  <a:pt x="512" y="2262"/>
                </a:lnTo>
                <a:lnTo>
                  <a:pt x="596" y="2324"/>
                </a:lnTo>
                <a:lnTo>
                  <a:pt x="684" y="2382"/>
                </a:lnTo>
                <a:lnTo>
                  <a:pt x="776" y="2436"/>
                </a:lnTo>
                <a:lnTo>
                  <a:pt x="874" y="2484"/>
                </a:lnTo>
                <a:lnTo>
                  <a:pt x="978" y="2526"/>
                </a:lnTo>
                <a:lnTo>
                  <a:pt x="1086" y="2564"/>
                </a:lnTo>
                <a:lnTo>
                  <a:pt x="1198" y="2596"/>
                </a:lnTo>
                <a:lnTo>
                  <a:pt x="1314" y="2622"/>
                </a:lnTo>
                <a:lnTo>
                  <a:pt x="1434" y="2642"/>
                </a:lnTo>
                <a:lnTo>
                  <a:pt x="1558" y="2654"/>
                </a:lnTo>
                <a:lnTo>
                  <a:pt x="1686" y="2660"/>
                </a:lnTo>
                <a:lnTo>
                  <a:pt x="1818" y="2658"/>
                </a:lnTo>
                <a:lnTo>
                  <a:pt x="1952" y="2650"/>
                </a:lnTo>
                <a:lnTo>
                  <a:pt x="2090" y="2632"/>
                </a:lnTo>
                <a:lnTo>
                  <a:pt x="2230" y="2608"/>
                </a:lnTo>
                <a:lnTo>
                  <a:pt x="2374" y="2574"/>
                </a:lnTo>
                <a:lnTo>
                  <a:pt x="2542" y="2912"/>
                </a:lnTo>
                <a:lnTo>
                  <a:pt x="2544" y="2912"/>
                </a:lnTo>
                <a:lnTo>
                  <a:pt x="2820" y="1934"/>
                </a:lnTo>
                <a:lnTo>
                  <a:pt x="1868" y="1552"/>
                </a:lnTo>
                <a:lnTo>
                  <a:pt x="2036" y="1894"/>
                </a:lnTo>
                <a:lnTo>
                  <a:pt x="1956" y="1914"/>
                </a:lnTo>
                <a:lnTo>
                  <a:pt x="1872" y="1928"/>
                </a:lnTo>
                <a:lnTo>
                  <a:pt x="1788" y="1936"/>
                </a:lnTo>
                <a:lnTo>
                  <a:pt x="1702" y="1938"/>
                </a:lnTo>
                <a:lnTo>
                  <a:pt x="1616" y="1934"/>
                </a:lnTo>
                <a:lnTo>
                  <a:pt x="1528" y="1926"/>
                </a:lnTo>
                <a:lnTo>
                  <a:pt x="1442" y="1912"/>
                </a:lnTo>
                <a:lnTo>
                  <a:pt x="1356" y="1894"/>
                </a:lnTo>
                <a:lnTo>
                  <a:pt x="1272" y="1872"/>
                </a:lnTo>
                <a:lnTo>
                  <a:pt x="1188" y="1844"/>
                </a:lnTo>
                <a:lnTo>
                  <a:pt x="1108" y="1812"/>
                </a:lnTo>
                <a:lnTo>
                  <a:pt x="1028" y="1776"/>
                </a:lnTo>
                <a:lnTo>
                  <a:pt x="952" y="1736"/>
                </a:lnTo>
                <a:lnTo>
                  <a:pt x="880" y="1692"/>
                </a:lnTo>
                <a:lnTo>
                  <a:pt x="810" y="1646"/>
                </a:lnTo>
                <a:lnTo>
                  <a:pt x="744" y="1596"/>
                </a:lnTo>
                <a:lnTo>
                  <a:pt x="684" y="1542"/>
                </a:lnTo>
                <a:lnTo>
                  <a:pt x="628" y="1486"/>
                </a:lnTo>
                <a:lnTo>
                  <a:pt x="578" y="1428"/>
                </a:lnTo>
                <a:lnTo>
                  <a:pt x="532" y="1366"/>
                </a:lnTo>
                <a:lnTo>
                  <a:pt x="494" y="1304"/>
                </a:lnTo>
                <a:lnTo>
                  <a:pt x="462" y="1238"/>
                </a:lnTo>
                <a:lnTo>
                  <a:pt x="438" y="1170"/>
                </a:lnTo>
                <a:lnTo>
                  <a:pt x="420" y="1102"/>
                </a:lnTo>
                <a:lnTo>
                  <a:pt x="410" y="1032"/>
                </a:lnTo>
                <a:lnTo>
                  <a:pt x="410" y="960"/>
                </a:lnTo>
                <a:lnTo>
                  <a:pt x="416" y="888"/>
                </a:lnTo>
                <a:lnTo>
                  <a:pt x="434" y="816"/>
                </a:lnTo>
                <a:lnTo>
                  <a:pt x="460" y="742"/>
                </a:lnTo>
                <a:lnTo>
                  <a:pt x="496" y="668"/>
                </a:lnTo>
                <a:lnTo>
                  <a:pt x="544" y="592"/>
                </a:lnTo>
                <a:lnTo>
                  <a:pt x="602" y="518"/>
                </a:lnTo>
                <a:lnTo>
                  <a:pt x="670" y="444"/>
                </a:lnTo>
                <a:lnTo>
                  <a:pt x="752" y="370"/>
                </a:lnTo>
                <a:lnTo>
                  <a:pt x="844" y="298"/>
                </a:lnTo>
                <a:lnTo>
                  <a:pt x="950" y="226"/>
                </a:lnTo>
                <a:lnTo>
                  <a:pt x="1070" y="154"/>
                </a:lnTo>
                <a:lnTo>
                  <a:pt x="1202" y="84"/>
                </a:lnTo>
                <a:lnTo>
                  <a:pt x="1348" y="16"/>
                </a:lnTo>
                <a:lnTo>
                  <a:pt x="1244" y="0"/>
                </a:lnTo>
                <a:lnTo>
                  <a:pt x="1244" y="0"/>
                </a:lnTo>
                <a:lnTo>
                  <a:pt x="1244" y="0"/>
                </a:lnTo>
                <a:close/>
                <a:moveTo>
                  <a:pt x="2820" y="1934"/>
                </a:moveTo>
                <a:lnTo>
                  <a:pt x="2820" y="1934"/>
                </a:lnTo>
                <a:lnTo>
                  <a:pt x="2820" y="1934"/>
                </a:lnTo>
                <a:close/>
              </a:path>
            </a:pathLst>
          </a:custGeom>
          <a:gradFill rotWithShape="1">
            <a:gsLst>
              <a:gs pos="0">
                <a:schemeClr val="tx1">
                  <a:lumMod val="50000"/>
                  <a:lumOff val="50000"/>
                </a:schemeClr>
              </a:gs>
              <a:gs pos="50000">
                <a:schemeClr val="tx1">
                  <a:lumMod val="75000"/>
                  <a:lumOff val="25000"/>
                </a:schemeClr>
              </a:gs>
              <a:gs pos="100000">
                <a:schemeClr val="tx1">
                  <a:lumMod val="95000"/>
                  <a:lumOff val="5000"/>
                </a:schemeClr>
              </a:gs>
            </a:gsLst>
            <a:lin ang="5400000" scaled="0"/>
          </a:gradFill>
          <a:ln w="0">
            <a:noFill/>
            <a:prstDash val="solid"/>
            <a:round/>
            <a:headEnd/>
            <a:tailEnd/>
          </a:ln>
          <a:effectLst>
            <a:outerShdw blurRad="266700" dist="1460500" dir="6360000" sx="91000" sy="91000" rotWithShape="0">
              <a:prstClr val="black">
                <a:alpha val="31000"/>
              </a:prstClr>
            </a:outerShdw>
          </a:effectLst>
          <a:scene3d>
            <a:camera prst="isometricOffAxis1Top">
              <a:rot lat="17631396" lon="20225593" rev="1613221"/>
            </a:camera>
            <a:lightRig rig="twoPt" dir="t">
              <a:rot lat="0" lon="0" rev="0"/>
            </a:lightRig>
          </a:scene3d>
          <a:sp3d extrusionH="254000" prstMaterial="dkEdge">
            <a:extrusionClr>
              <a:schemeClr val="bg2">
                <a:lumMod val="75000"/>
              </a:schemeClr>
            </a:extrusionClr>
          </a:sp3d>
        </p:spPr>
        <p:txBody>
          <a:bodyPr/>
          <a:lstStyle/>
          <a:p>
            <a:pPr>
              <a:defRPr/>
            </a:pPr>
            <a:endParaRPr lang="en-US" dirty="0">
              <a:solidFill>
                <a:srgbClr val="000000"/>
              </a:solidFill>
              <a:latin typeface="Calibri" pitchFamily="34" charset="0"/>
              <a:cs typeface="+mn-cs"/>
            </a:endParaRPr>
          </a:p>
        </p:txBody>
      </p:sp>
      <p:grpSp>
        <p:nvGrpSpPr>
          <p:cNvPr id="2" name="Group 64"/>
          <p:cNvGrpSpPr>
            <a:grpSpLocks/>
          </p:cNvGrpSpPr>
          <p:nvPr/>
        </p:nvGrpSpPr>
        <p:grpSpPr bwMode="auto">
          <a:xfrm>
            <a:off x="2765425" y="1227138"/>
            <a:ext cx="4848225" cy="1635125"/>
            <a:chOff x="2362200" y="2099309"/>
            <a:chExt cx="4848342" cy="1634491"/>
          </a:xfrm>
        </p:grpSpPr>
        <p:grpSp>
          <p:nvGrpSpPr>
            <p:cNvPr id="3" name="Group 39"/>
            <p:cNvGrpSpPr>
              <a:grpSpLocks/>
            </p:cNvGrpSpPr>
            <p:nvPr/>
          </p:nvGrpSpPr>
          <p:grpSpPr bwMode="auto">
            <a:xfrm>
              <a:off x="2704307" y="2099309"/>
              <a:ext cx="4506235" cy="1329691"/>
              <a:chOff x="4533107" y="1566703"/>
              <a:chExt cx="4506235" cy="1329691"/>
            </a:xfrm>
          </p:grpSpPr>
          <p:cxnSp>
            <p:nvCxnSpPr>
              <p:cNvPr id="13" name="Straight Connector 12"/>
              <p:cNvCxnSpPr/>
              <p:nvPr/>
            </p:nvCxnSpPr>
            <p:spPr>
              <a:xfrm flipH="1">
                <a:off x="4532321" y="1955489"/>
                <a:ext cx="1568488" cy="941023"/>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316565" y="1953903"/>
                <a:ext cx="1905046" cy="1586"/>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2395" name="TextBox 14"/>
              <p:cNvSpPr txBox="1">
                <a:spLocks noChangeArrowheads="1"/>
              </p:cNvSpPr>
              <p:nvPr/>
            </p:nvSpPr>
            <p:spPr bwMode="auto">
              <a:xfrm>
                <a:off x="5153342" y="1566703"/>
                <a:ext cx="3886000" cy="400110"/>
              </a:xfrm>
              <a:prstGeom prst="rect">
                <a:avLst/>
              </a:prstGeom>
              <a:noFill/>
              <a:ln w="9525">
                <a:noFill/>
                <a:miter lim="800000"/>
                <a:headEnd/>
                <a:tailEnd/>
              </a:ln>
            </p:spPr>
            <p:txBody>
              <a:bodyPr wrap="none">
                <a:spAutoFit/>
              </a:bodyPr>
              <a:lstStyle/>
              <a:p>
                <a:r>
                  <a:rPr lang="en-US" sz="2000" b="1" dirty="0">
                    <a:solidFill>
                      <a:srgbClr val="000000"/>
                    </a:solidFill>
                    <a:latin typeface="Arial Narrow" pitchFamily="34" charset="0"/>
                  </a:rPr>
                  <a:t>Adopt Budget Standards and Criteria</a:t>
                </a:r>
              </a:p>
            </p:txBody>
          </p:sp>
        </p:grpSp>
        <p:grpSp>
          <p:nvGrpSpPr>
            <p:cNvPr id="4" name="Gruppe 137"/>
            <p:cNvGrpSpPr>
              <a:grpSpLocks/>
            </p:cNvGrpSpPr>
            <p:nvPr/>
          </p:nvGrpSpPr>
          <p:grpSpPr bwMode="auto">
            <a:xfrm>
              <a:off x="2362200" y="2968626"/>
              <a:ext cx="685800" cy="765174"/>
              <a:chOff x="473201" y="2942956"/>
              <a:chExt cx="953523" cy="1036016"/>
            </a:xfrm>
          </p:grpSpPr>
          <p:sp>
            <p:nvSpPr>
              <p:cNvPr id="10" name="Ellipse 138"/>
              <p:cNvSpPr/>
              <p:nvPr/>
            </p:nvSpPr>
            <p:spPr bwMode="auto">
              <a:xfrm>
                <a:off x="517728" y="3793752"/>
                <a:ext cx="846720" cy="185220"/>
              </a:xfrm>
              <a:prstGeom prst="ellipse">
                <a:avLst/>
              </a:prstGeom>
              <a:gradFill flip="none" rotWithShape="1">
                <a:gsLst>
                  <a:gs pos="100000">
                    <a:srgbClr val="FFFFFF">
                      <a:alpha val="0"/>
                    </a:srgbClr>
                  </a:gs>
                  <a:gs pos="0">
                    <a:srgbClr val="E6E6E6">
                      <a:lumMod val="10000"/>
                      <a:alpha val="76000"/>
                    </a:srgbClr>
                  </a:gs>
                </a:gsLst>
                <a:path path="shape">
                  <a:fillToRect l="50000" t="50000" r="50000" b="50000"/>
                </a:path>
                <a:tileRect/>
              </a:gradFill>
              <a:ln w="9525" cap="flat" cmpd="sng" algn="ctr">
                <a:noFill/>
                <a:prstDash val="solid"/>
              </a:ln>
              <a:effectLst/>
            </p:spPr>
            <p:txBody>
              <a:bodyPr anchor="ctr"/>
              <a:lstStyle/>
              <a:p>
                <a:pPr algn="ctr">
                  <a:defRPr/>
                </a:pPr>
                <a:endParaRPr lang="en-US" sz="2000" dirty="0">
                  <a:solidFill>
                    <a:srgbClr val="FFFFFF"/>
                  </a:solidFill>
                  <a:latin typeface="Calibri" pitchFamily="34" charset="0"/>
                  <a:ea typeface="ＭＳ Ｐゴシック" pitchFamily="-111" charset="-128"/>
                  <a:cs typeface="+mn-cs"/>
                </a:endParaRPr>
              </a:p>
            </p:txBody>
          </p:sp>
          <p:sp>
            <p:nvSpPr>
              <p:cNvPr id="142391" name="Ellipse 139"/>
              <p:cNvSpPr>
                <a:spLocks noChangeArrowheads="1"/>
              </p:cNvSpPr>
              <p:nvPr/>
            </p:nvSpPr>
            <p:spPr bwMode="auto">
              <a:xfrm>
                <a:off x="473201" y="2942956"/>
                <a:ext cx="953523" cy="953012"/>
              </a:xfrm>
              <a:prstGeom prst="ellipse">
                <a:avLst/>
              </a:prstGeom>
              <a:gradFill rotWithShape="1">
                <a:gsLst>
                  <a:gs pos="0">
                    <a:srgbClr val="FFC000"/>
                  </a:gs>
                  <a:gs pos="70000">
                    <a:srgbClr val="FFFF00"/>
                  </a:gs>
                  <a:gs pos="100000">
                    <a:srgbClr val="FFFF00"/>
                  </a:gs>
                </a:gsLst>
                <a:lin ang="5400000" scaled="1"/>
              </a:gradFill>
              <a:ln w="3175">
                <a:solidFill>
                  <a:srgbClr val="FFCC00"/>
                </a:solidFill>
                <a:miter lim="800000"/>
                <a:headEnd/>
                <a:tailEnd/>
              </a:ln>
            </p:spPr>
            <p:txBody>
              <a:bodyPr anchor="ctr"/>
              <a:lstStyle/>
              <a:p>
                <a:pPr indent="-342900" algn="ctr">
                  <a:buFont typeface="Calibri" pitchFamily="34" charset="0"/>
                  <a:buAutoNum type="arabicPeriod"/>
                </a:pPr>
                <a:endParaRPr lang="en-US" sz="1600" dirty="0">
                  <a:solidFill>
                    <a:srgbClr val="000000"/>
                  </a:solidFill>
                  <a:latin typeface="Calibri" pitchFamily="34" charset="0"/>
                  <a:ea typeface="ＭＳ Ｐゴシック" pitchFamily="34" charset="-128"/>
                </a:endParaRPr>
              </a:p>
            </p:txBody>
          </p:sp>
          <p:sp>
            <p:nvSpPr>
              <p:cNvPr id="142392" name="Ellipse 140"/>
              <p:cNvSpPr>
                <a:spLocks noChangeArrowheads="1"/>
              </p:cNvSpPr>
              <p:nvPr/>
            </p:nvSpPr>
            <p:spPr bwMode="auto">
              <a:xfrm>
                <a:off x="589896" y="2966013"/>
                <a:ext cx="698636" cy="516471"/>
              </a:xfrm>
              <a:prstGeom prst="ellipse">
                <a:avLst/>
              </a:prstGeom>
              <a:gradFill rotWithShape="1">
                <a:gsLst>
                  <a:gs pos="0">
                    <a:srgbClr val="FFFCF9">
                      <a:alpha val="76999"/>
                    </a:srgbClr>
                  </a:gs>
                  <a:gs pos="100000">
                    <a:srgbClr val="FFFFFF">
                      <a:alpha val="0"/>
                    </a:srgbClr>
                  </a:gs>
                </a:gsLst>
                <a:lin ang="5400000"/>
              </a:gradFill>
              <a:ln w="9525">
                <a:noFill/>
                <a:round/>
                <a:headEnd/>
                <a:tailEnd/>
              </a:ln>
            </p:spPr>
            <p:txBody>
              <a:bodyPr anchor="ctr"/>
              <a:lstStyle/>
              <a:p>
                <a:pPr marL="342900" indent="-342900" algn="ctr">
                  <a:buFont typeface="Calibri" pitchFamily="34" charset="0"/>
                  <a:buAutoNum type="arabicPeriod"/>
                </a:pPr>
                <a:endParaRPr lang="en-US" sz="2000" dirty="0">
                  <a:solidFill>
                    <a:srgbClr val="FFFFFF"/>
                  </a:solidFill>
                  <a:latin typeface="Calibri" pitchFamily="34" charset="0"/>
                  <a:ea typeface="ＭＳ Ｐゴシック" pitchFamily="34" charset="-128"/>
                </a:endParaRPr>
              </a:p>
            </p:txBody>
          </p:sp>
        </p:grpSp>
      </p:grpSp>
      <p:sp>
        <p:nvSpPr>
          <p:cNvPr id="16" name="TextBox 15"/>
          <p:cNvSpPr txBox="1">
            <a:spLocks noChangeArrowheads="1"/>
          </p:cNvSpPr>
          <p:nvPr/>
        </p:nvSpPr>
        <p:spPr bwMode="auto">
          <a:xfrm>
            <a:off x="2705100" y="2249488"/>
            <a:ext cx="768350" cy="400050"/>
          </a:xfrm>
          <a:prstGeom prst="rect">
            <a:avLst/>
          </a:prstGeom>
          <a:noFill/>
          <a:ln w="9525">
            <a:noFill/>
            <a:miter lim="800000"/>
            <a:headEnd/>
            <a:tailEnd/>
          </a:ln>
        </p:spPr>
        <p:txBody>
          <a:bodyPr wrap="none">
            <a:spAutoFit/>
          </a:bodyPr>
          <a:lstStyle/>
          <a:p>
            <a:r>
              <a:rPr lang="en-US" sz="2000" b="1" dirty="0">
                <a:solidFill>
                  <a:srgbClr val="000000"/>
                </a:solidFill>
                <a:latin typeface="Arial Narrow" pitchFamily="34" charset="0"/>
              </a:rPr>
              <a:t>1/1/14</a:t>
            </a:r>
          </a:p>
        </p:txBody>
      </p:sp>
      <p:grpSp>
        <p:nvGrpSpPr>
          <p:cNvPr id="5" name="Group 71"/>
          <p:cNvGrpSpPr>
            <a:grpSpLocks/>
          </p:cNvGrpSpPr>
          <p:nvPr/>
        </p:nvGrpSpPr>
        <p:grpSpPr bwMode="auto">
          <a:xfrm>
            <a:off x="5662613" y="2557463"/>
            <a:ext cx="3100387" cy="3438525"/>
            <a:chOff x="5260127" y="3429000"/>
            <a:chExt cx="3099310" cy="4001374"/>
          </a:xfrm>
        </p:grpSpPr>
        <p:grpSp>
          <p:nvGrpSpPr>
            <p:cNvPr id="7" name="Group 45"/>
            <p:cNvGrpSpPr>
              <a:grpSpLocks/>
            </p:cNvGrpSpPr>
            <p:nvPr/>
          </p:nvGrpSpPr>
          <p:grpSpPr bwMode="auto">
            <a:xfrm>
              <a:off x="6019800" y="3429000"/>
              <a:ext cx="1076325" cy="1265238"/>
              <a:chOff x="6019800" y="3429000"/>
              <a:chExt cx="1076325" cy="1265238"/>
            </a:xfrm>
          </p:grpSpPr>
          <p:sp>
            <p:nvSpPr>
              <p:cNvPr id="24" name="Ellipse 99"/>
              <p:cNvSpPr/>
              <p:nvPr/>
            </p:nvSpPr>
            <p:spPr bwMode="auto">
              <a:xfrm>
                <a:off x="6019800" y="3429000"/>
                <a:ext cx="1076325" cy="1161414"/>
              </a:xfrm>
              <a:prstGeom prst="ellipse">
                <a:avLst/>
              </a:prstGeom>
              <a:gradFill flip="none" rotWithShape="1">
                <a:gsLst>
                  <a:gs pos="0">
                    <a:schemeClr val="accent3">
                      <a:lumMod val="60000"/>
                      <a:lumOff val="40000"/>
                    </a:schemeClr>
                  </a:gs>
                  <a:gs pos="100000">
                    <a:schemeClr val="accent3">
                      <a:lumMod val="75000"/>
                    </a:schemeClr>
                  </a:gs>
                </a:gsLst>
                <a:path path="shape">
                  <a:fillToRect l="50000" t="50000" r="50000" b="50000"/>
                </a:path>
                <a:tileRect/>
              </a:gradFill>
              <a:ln w="9525" cap="flat" cmpd="sng" algn="ctr">
                <a:solidFill>
                  <a:schemeClr val="accent3">
                    <a:lumMod val="50000"/>
                  </a:schemeClr>
                </a:solidFill>
                <a:prstDash val="solid"/>
              </a:ln>
              <a:effectLst>
                <a:innerShdw blurRad="190500" dist="114300" dir="5640000">
                  <a:srgbClr val="000000">
                    <a:alpha val="37000"/>
                  </a:srgbClr>
                </a:innerShdw>
              </a:effectLst>
            </p:spPr>
            <p:txBody>
              <a:bodyPr anchor="ctr"/>
              <a:lstStyle/>
              <a:p>
                <a:pPr algn="ctr">
                  <a:defRPr/>
                </a:pPr>
                <a:endParaRPr lang="en-US" sz="2000" dirty="0">
                  <a:solidFill>
                    <a:srgbClr val="FFFFFF"/>
                  </a:solidFill>
                  <a:latin typeface="Calibri" pitchFamily="34" charset="0"/>
                  <a:ea typeface="ＭＳ Ｐゴシック" pitchFamily="-111" charset="-128"/>
                  <a:cs typeface="+mn-cs"/>
                </a:endParaRPr>
              </a:p>
            </p:txBody>
          </p:sp>
          <p:sp>
            <p:nvSpPr>
              <p:cNvPr id="142382" name="Ellipse 100"/>
              <p:cNvSpPr>
                <a:spLocks noChangeArrowheads="1"/>
              </p:cNvSpPr>
              <p:nvPr/>
            </p:nvSpPr>
            <p:spPr bwMode="auto">
              <a:xfrm>
                <a:off x="6164230" y="3466769"/>
                <a:ext cx="792064" cy="627153"/>
              </a:xfrm>
              <a:prstGeom prst="ellipse">
                <a:avLst/>
              </a:prstGeom>
              <a:gradFill rotWithShape="1">
                <a:gsLst>
                  <a:gs pos="0">
                    <a:srgbClr val="FFFFFF">
                      <a:alpha val="76999"/>
                    </a:srgbClr>
                  </a:gs>
                  <a:gs pos="100000">
                    <a:srgbClr val="8EB4E3">
                      <a:alpha val="0"/>
                    </a:srgbClr>
                  </a:gs>
                </a:gsLst>
                <a:lin ang="5400000"/>
              </a:gradFill>
              <a:ln w="9525">
                <a:noFill/>
                <a:round/>
                <a:headEnd/>
                <a:tailEnd/>
              </a:ln>
            </p:spPr>
            <p:txBody>
              <a:bodyPr anchor="ctr"/>
              <a:lstStyle/>
              <a:p>
                <a:pPr algn="ctr"/>
                <a:endParaRPr lang="en-US" sz="2000" dirty="0">
                  <a:solidFill>
                    <a:srgbClr val="FFFFFF"/>
                  </a:solidFill>
                  <a:latin typeface="Calibri" pitchFamily="34" charset="0"/>
                  <a:ea typeface="ＭＳ Ｐゴシック" pitchFamily="34" charset="-128"/>
                </a:endParaRPr>
              </a:p>
            </p:txBody>
          </p:sp>
          <p:sp>
            <p:nvSpPr>
              <p:cNvPr id="26" name="Ellipse 98"/>
              <p:cNvSpPr/>
              <p:nvPr/>
            </p:nvSpPr>
            <p:spPr bwMode="auto">
              <a:xfrm>
                <a:off x="6060349" y="4466112"/>
                <a:ext cx="965766" cy="228126"/>
              </a:xfrm>
              <a:prstGeom prst="ellipse">
                <a:avLst/>
              </a:prstGeom>
              <a:gradFill flip="none" rotWithShape="1">
                <a:gsLst>
                  <a:gs pos="100000">
                    <a:srgbClr val="FFFFFF">
                      <a:alpha val="0"/>
                    </a:srgbClr>
                  </a:gs>
                  <a:gs pos="0">
                    <a:srgbClr val="E6E6E6">
                      <a:lumMod val="10000"/>
                      <a:alpha val="76000"/>
                    </a:srgbClr>
                  </a:gs>
                </a:gsLst>
                <a:path path="shape">
                  <a:fillToRect l="50000" t="50000" r="50000" b="50000"/>
                </a:path>
                <a:tileRect/>
              </a:gradFill>
              <a:ln w="9525" cap="flat" cmpd="sng" algn="ctr">
                <a:noFill/>
                <a:prstDash val="solid"/>
              </a:ln>
              <a:effectLst/>
            </p:spPr>
            <p:txBody>
              <a:bodyPr anchor="ctr"/>
              <a:lstStyle/>
              <a:p>
                <a:pPr algn="ctr">
                  <a:defRPr/>
                </a:pPr>
                <a:endParaRPr lang="en-US" sz="2000" dirty="0">
                  <a:solidFill>
                    <a:srgbClr val="FFFFFF"/>
                  </a:solidFill>
                  <a:latin typeface="Calibri" pitchFamily="34" charset="0"/>
                  <a:ea typeface="ＭＳ Ｐゴシック" pitchFamily="-111" charset="-128"/>
                  <a:cs typeface="+mn-cs"/>
                </a:endParaRPr>
              </a:p>
            </p:txBody>
          </p:sp>
        </p:grpSp>
        <p:grpSp>
          <p:nvGrpSpPr>
            <p:cNvPr id="8" name="Group 64"/>
            <p:cNvGrpSpPr>
              <a:grpSpLocks/>
            </p:cNvGrpSpPr>
            <p:nvPr/>
          </p:nvGrpSpPr>
          <p:grpSpPr bwMode="auto">
            <a:xfrm>
              <a:off x="5260127" y="6248400"/>
              <a:ext cx="3099310" cy="1181974"/>
              <a:chOff x="2669327" y="6248400"/>
              <a:chExt cx="3099310" cy="1181974"/>
            </a:xfrm>
          </p:grpSpPr>
          <p:cxnSp>
            <p:nvCxnSpPr>
              <p:cNvPr id="22" name="Straight Connector 21"/>
              <p:cNvCxnSpPr/>
              <p:nvPr/>
            </p:nvCxnSpPr>
            <p:spPr>
              <a:xfrm>
                <a:off x="3048607" y="6248066"/>
                <a:ext cx="1904338" cy="1847"/>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2378" name="TextBox 22"/>
              <p:cNvSpPr txBox="1">
                <a:spLocks noChangeArrowheads="1"/>
              </p:cNvSpPr>
              <p:nvPr/>
            </p:nvSpPr>
            <p:spPr bwMode="auto">
              <a:xfrm>
                <a:off x="2669327" y="6248400"/>
                <a:ext cx="3099310" cy="1181974"/>
              </a:xfrm>
              <a:prstGeom prst="rect">
                <a:avLst/>
              </a:prstGeom>
              <a:noFill/>
              <a:ln w="9525">
                <a:noFill/>
                <a:miter lim="800000"/>
                <a:headEnd/>
                <a:tailEnd/>
              </a:ln>
            </p:spPr>
            <p:txBody>
              <a:bodyPr wrap="none">
                <a:spAutoFit/>
              </a:bodyPr>
              <a:lstStyle/>
              <a:p>
                <a:pPr algn="ctr"/>
                <a:r>
                  <a:rPr lang="en-US" sz="2000" b="1" dirty="0">
                    <a:solidFill>
                      <a:srgbClr val="000000"/>
                    </a:solidFill>
                    <a:latin typeface="Arial Narrow" pitchFamily="34" charset="0"/>
                  </a:rPr>
                  <a:t>Adopt Technical Assistance </a:t>
                </a:r>
              </a:p>
              <a:p>
                <a:pPr algn="ctr"/>
                <a:r>
                  <a:rPr lang="en-US" sz="2000" b="1" dirty="0">
                    <a:solidFill>
                      <a:srgbClr val="000000"/>
                    </a:solidFill>
                    <a:latin typeface="Arial Narrow" pitchFamily="34" charset="0"/>
                  </a:rPr>
                  <a:t>and Intervention </a:t>
                </a:r>
              </a:p>
              <a:p>
                <a:pPr algn="ctr"/>
                <a:r>
                  <a:rPr lang="en-US" sz="2000" b="1" dirty="0">
                    <a:solidFill>
                      <a:srgbClr val="000000"/>
                    </a:solidFill>
                    <a:latin typeface="Arial Narrow" pitchFamily="34" charset="0"/>
                  </a:rPr>
                  <a:t>Evaluation Rubric</a:t>
                </a:r>
              </a:p>
            </p:txBody>
          </p:sp>
        </p:grpSp>
        <p:cxnSp>
          <p:nvCxnSpPr>
            <p:cNvPr id="21" name="Straight Connector 20"/>
            <p:cNvCxnSpPr/>
            <p:nvPr/>
          </p:nvCxnSpPr>
          <p:spPr>
            <a:xfrm rot="5400000">
              <a:off x="5601970" y="5294960"/>
              <a:ext cx="1904625" cy="1587"/>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9" name="Group 68"/>
          <p:cNvGrpSpPr>
            <a:grpSpLocks/>
          </p:cNvGrpSpPr>
          <p:nvPr/>
        </p:nvGrpSpPr>
        <p:grpSpPr bwMode="auto">
          <a:xfrm>
            <a:off x="3265488" y="2938463"/>
            <a:ext cx="2090737" cy="3160712"/>
            <a:chOff x="2862241" y="3810000"/>
            <a:chExt cx="2090759" cy="3160371"/>
          </a:xfrm>
        </p:grpSpPr>
        <p:grpSp>
          <p:nvGrpSpPr>
            <p:cNvPr id="11" name="Group 63"/>
            <p:cNvGrpSpPr>
              <a:grpSpLocks/>
            </p:cNvGrpSpPr>
            <p:nvPr/>
          </p:nvGrpSpPr>
          <p:grpSpPr bwMode="auto">
            <a:xfrm>
              <a:off x="2862241" y="6248400"/>
              <a:ext cx="2090759" cy="721971"/>
              <a:chOff x="2862241" y="6248400"/>
              <a:chExt cx="2090759" cy="721971"/>
            </a:xfrm>
          </p:grpSpPr>
          <p:cxnSp>
            <p:nvCxnSpPr>
              <p:cNvPr id="34" name="Straight Connector 33"/>
              <p:cNvCxnSpPr/>
              <p:nvPr/>
            </p:nvCxnSpPr>
            <p:spPr>
              <a:xfrm>
                <a:off x="3047980" y="6248137"/>
                <a:ext cx="1905020" cy="1587"/>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2373" name="TextBox 34"/>
              <p:cNvSpPr txBox="1">
                <a:spLocks noChangeArrowheads="1"/>
              </p:cNvSpPr>
              <p:nvPr/>
            </p:nvSpPr>
            <p:spPr bwMode="auto">
              <a:xfrm>
                <a:off x="2862241" y="6262485"/>
                <a:ext cx="1953420" cy="707886"/>
              </a:xfrm>
              <a:prstGeom prst="rect">
                <a:avLst/>
              </a:prstGeom>
              <a:noFill/>
              <a:ln w="9525">
                <a:noFill/>
                <a:miter lim="800000"/>
                <a:headEnd/>
                <a:tailEnd/>
              </a:ln>
            </p:spPr>
            <p:txBody>
              <a:bodyPr wrap="none">
                <a:spAutoFit/>
              </a:bodyPr>
              <a:lstStyle/>
              <a:p>
                <a:pPr algn="ctr"/>
                <a:r>
                  <a:rPr lang="en-US" sz="2000" b="1" dirty="0">
                    <a:solidFill>
                      <a:srgbClr val="000000"/>
                    </a:solidFill>
                    <a:latin typeface="Arial Narrow" pitchFamily="34" charset="0"/>
                  </a:rPr>
                  <a:t>Adopt LCAP Plan</a:t>
                </a:r>
              </a:p>
              <a:p>
                <a:pPr algn="ctr"/>
                <a:r>
                  <a:rPr lang="en-US" sz="2000" b="1" dirty="0">
                    <a:solidFill>
                      <a:srgbClr val="000000"/>
                    </a:solidFill>
                    <a:latin typeface="Arial Narrow" pitchFamily="34" charset="0"/>
                  </a:rPr>
                  <a:t>Templates</a:t>
                </a:r>
              </a:p>
            </p:txBody>
          </p:sp>
        </p:grpSp>
        <p:grpSp>
          <p:nvGrpSpPr>
            <p:cNvPr id="12" name="Group 46"/>
            <p:cNvGrpSpPr>
              <a:grpSpLocks/>
            </p:cNvGrpSpPr>
            <p:nvPr/>
          </p:nvGrpSpPr>
          <p:grpSpPr bwMode="auto">
            <a:xfrm>
              <a:off x="3397250" y="3810000"/>
              <a:ext cx="1022350" cy="1109662"/>
              <a:chOff x="3397250" y="3810000"/>
              <a:chExt cx="1022350" cy="1109662"/>
            </a:xfrm>
          </p:grpSpPr>
          <p:sp>
            <p:nvSpPr>
              <p:cNvPr id="31" name="Ellipse 300"/>
              <p:cNvSpPr/>
              <p:nvPr/>
            </p:nvSpPr>
            <p:spPr bwMode="auto">
              <a:xfrm>
                <a:off x="3444991" y="4721275"/>
                <a:ext cx="907838" cy="198387"/>
              </a:xfrm>
              <a:prstGeom prst="ellipse">
                <a:avLst/>
              </a:prstGeom>
              <a:gradFill flip="none" rotWithShape="1">
                <a:gsLst>
                  <a:gs pos="100000">
                    <a:srgbClr val="FFFFFF">
                      <a:alpha val="0"/>
                    </a:srgbClr>
                  </a:gs>
                  <a:gs pos="0">
                    <a:srgbClr val="E6E6E6">
                      <a:lumMod val="10000"/>
                      <a:alpha val="76000"/>
                    </a:srgbClr>
                  </a:gs>
                </a:gsLst>
                <a:path path="shape">
                  <a:fillToRect l="50000" t="50000" r="50000" b="50000"/>
                </a:path>
                <a:tileRect/>
              </a:gradFill>
              <a:ln w="9525" cap="flat" cmpd="sng" algn="ctr">
                <a:noFill/>
                <a:prstDash val="solid"/>
              </a:ln>
              <a:effectLst/>
            </p:spPr>
            <p:txBody>
              <a:bodyPr anchor="ctr"/>
              <a:lstStyle/>
              <a:p>
                <a:pPr algn="ctr">
                  <a:defRPr/>
                </a:pPr>
                <a:endParaRPr lang="en-US" sz="2000" noProof="1">
                  <a:solidFill>
                    <a:srgbClr val="FFFFFF"/>
                  </a:solidFill>
                  <a:latin typeface="Calibri" pitchFamily="34" charset="0"/>
                  <a:ea typeface="ＭＳ Ｐゴシック" pitchFamily="-111" charset="-128"/>
                  <a:cs typeface="+mn-cs"/>
                </a:endParaRPr>
              </a:p>
            </p:txBody>
          </p:sp>
          <p:sp>
            <p:nvSpPr>
              <p:cNvPr id="32" name="Ellipse 301"/>
              <p:cNvSpPr/>
              <p:nvPr/>
            </p:nvSpPr>
            <p:spPr bwMode="auto">
              <a:xfrm>
                <a:off x="3397250" y="3810000"/>
                <a:ext cx="1022350" cy="1021305"/>
              </a:xfrm>
              <a:prstGeom prst="ellipse">
                <a:avLst/>
              </a:prstGeom>
              <a:gradFill flip="none" rotWithShape="1">
                <a:gsLst>
                  <a:gs pos="100000">
                    <a:schemeClr val="accent2">
                      <a:lumMod val="50000"/>
                    </a:schemeClr>
                  </a:gs>
                  <a:gs pos="0">
                    <a:schemeClr val="accent2">
                      <a:lumMod val="60000"/>
                      <a:lumOff val="40000"/>
                    </a:schemeClr>
                  </a:gs>
                </a:gsLst>
                <a:path path="shape">
                  <a:fillToRect l="50000" t="50000" r="50000" b="50000"/>
                </a:path>
                <a:tileRect/>
              </a:gradFill>
              <a:ln w="9525" cap="flat" cmpd="sng" algn="ctr">
                <a:solidFill>
                  <a:schemeClr val="accent1">
                    <a:lumMod val="50000"/>
                  </a:schemeClr>
                </a:solidFill>
                <a:prstDash val="solid"/>
              </a:ln>
              <a:effectLst>
                <a:innerShdw blurRad="269875" dist="114300" dir="5640000">
                  <a:srgbClr val="000000">
                    <a:alpha val="13000"/>
                  </a:srgbClr>
                </a:innerShdw>
              </a:effectLst>
            </p:spPr>
            <p:txBody>
              <a:bodyPr anchor="ctr"/>
              <a:lstStyle/>
              <a:p>
                <a:pPr marL="342900" indent="-342900" algn="ctr">
                  <a:buFont typeface="Calibri" pitchFamily="-111" charset="0"/>
                  <a:buAutoNum type="arabicPeriod"/>
                  <a:defRPr/>
                </a:pPr>
                <a:endParaRPr lang="en-US" sz="2000" noProof="1">
                  <a:solidFill>
                    <a:srgbClr val="FFFFFF"/>
                  </a:solidFill>
                  <a:latin typeface="Calibri" pitchFamily="34" charset="0"/>
                  <a:ea typeface="ＭＳ Ｐゴシック" pitchFamily="-111" charset="-128"/>
                  <a:cs typeface="+mn-cs"/>
                </a:endParaRPr>
              </a:p>
            </p:txBody>
          </p:sp>
          <p:sp>
            <p:nvSpPr>
              <p:cNvPr id="142371" name="Ellipse 302"/>
              <p:cNvSpPr>
                <a:spLocks noChangeArrowheads="1"/>
              </p:cNvSpPr>
              <p:nvPr/>
            </p:nvSpPr>
            <p:spPr bwMode="auto">
              <a:xfrm>
                <a:off x="3522662" y="3835400"/>
                <a:ext cx="749300" cy="552450"/>
              </a:xfrm>
              <a:prstGeom prst="ellipse">
                <a:avLst/>
              </a:prstGeom>
              <a:gradFill rotWithShape="1">
                <a:gsLst>
                  <a:gs pos="0">
                    <a:srgbClr val="FFFCF9">
                      <a:alpha val="76999"/>
                    </a:srgbClr>
                  </a:gs>
                  <a:gs pos="100000">
                    <a:srgbClr val="FFFFFF">
                      <a:alpha val="0"/>
                    </a:srgbClr>
                  </a:gs>
                </a:gsLst>
                <a:lin ang="5400000"/>
              </a:gradFill>
              <a:ln w="9525">
                <a:noFill/>
                <a:round/>
                <a:headEnd/>
                <a:tailEnd/>
              </a:ln>
            </p:spPr>
            <p:txBody>
              <a:bodyPr anchor="ctr"/>
              <a:lstStyle/>
              <a:p>
                <a:pPr marL="342900" indent="-342900" algn="ctr">
                  <a:buFont typeface="Calibri" pitchFamily="34" charset="0"/>
                  <a:buAutoNum type="arabicPeriod"/>
                </a:pPr>
                <a:endParaRPr lang="en-US" sz="2000" noProof="1">
                  <a:solidFill>
                    <a:srgbClr val="FFFFFF"/>
                  </a:solidFill>
                  <a:latin typeface="Calibri" pitchFamily="34" charset="0"/>
                  <a:ea typeface="ＭＳ Ｐゴシック" pitchFamily="34" charset="-128"/>
                </a:endParaRPr>
              </a:p>
            </p:txBody>
          </p:sp>
        </p:grpSp>
        <p:cxnSp>
          <p:nvCxnSpPr>
            <p:cNvPr id="30" name="Straight Connector 29"/>
            <p:cNvCxnSpPr/>
            <p:nvPr/>
          </p:nvCxnSpPr>
          <p:spPr>
            <a:xfrm rot="5400000">
              <a:off x="3086969" y="5448916"/>
              <a:ext cx="1600027" cy="158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15" name="Group 67"/>
          <p:cNvGrpSpPr>
            <a:grpSpLocks/>
          </p:cNvGrpSpPr>
          <p:nvPr/>
        </p:nvGrpSpPr>
        <p:grpSpPr bwMode="auto">
          <a:xfrm>
            <a:off x="723900" y="1600200"/>
            <a:ext cx="3248025" cy="2212975"/>
            <a:chOff x="321146" y="2249465"/>
            <a:chExt cx="3247236" cy="2212997"/>
          </a:xfrm>
        </p:grpSpPr>
        <p:cxnSp>
          <p:nvCxnSpPr>
            <p:cNvPr id="37" name="Straight Connector 36"/>
            <p:cNvCxnSpPr/>
            <p:nvPr/>
          </p:nvCxnSpPr>
          <p:spPr>
            <a:xfrm>
              <a:off x="1332138" y="2633644"/>
              <a:ext cx="0" cy="1328751"/>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18" name="Group 59"/>
            <p:cNvGrpSpPr>
              <a:grpSpLocks/>
            </p:cNvGrpSpPr>
            <p:nvPr/>
          </p:nvGrpSpPr>
          <p:grpSpPr bwMode="auto">
            <a:xfrm>
              <a:off x="321146" y="2249465"/>
              <a:ext cx="3247236" cy="400110"/>
              <a:chOff x="321146" y="2325665"/>
              <a:chExt cx="3247236" cy="400110"/>
            </a:xfrm>
          </p:grpSpPr>
          <p:cxnSp>
            <p:nvCxnSpPr>
              <p:cNvPr id="43" name="Straight Connector 42"/>
              <p:cNvCxnSpPr/>
              <p:nvPr/>
            </p:nvCxnSpPr>
            <p:spPr>
              <a:xfrm>
                <a:off x="465574" y="2708257"/>
                <a:ext cx="1904537" cy="1587"/>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2361" name="TextBox 43"/>
              <p:cNvSpPr txBox="1">
                <a:spLocks noChangeArrowheads="1"/>
              </p:cNvSpPr>
              <p:nvPr/>
            </p:nvSpPr>
            <p:spPr bwMode="auto">
              <a:xfrm>
                <a:off x="321146" y="2325665"/>
                <a:ext cx="3247236" cy="400110"/>
              </a:xfrm>
              <a:prstGeom prst="rect">
                <a:avLst/>
              </a:prstGeom>
              <a:noFill/>
              <a:ln w="9525">
                <a:noFill/>
                <a:miter lim="800000"/>
                <a:headEnd/>
                <a:tailEnd/>
              </a:ln>
            </p:spPr>
            <p:txBody>
              <a:bodyPr wrap="none">
                <a:spAutoFit/>
              </a:bodyPr>
              <a:lstStyle/>
              <a:p>
                <a:r>
                  <a:rPr lang="en-US" sz="2000" b="1" dirty="0">
                    <a:solidFill>
                      <a:srgbClr val="000000"/>
                    </a:solidFill>
                    <a:latin typeface="Arial Narrow" pitchFamily="34" charset="0"/>
                  </a:rPr>
                  <a:t>Adopt Spending Regulations </a:t>
                </a:r>
              </a:p>
            </p:txBody>
          </p:sp>
        </p:grpSp>
        <p:grpSp>
          <p:nvGrpSpPr>
            <p:cNvPr id="19" name="Group 54"/>
            <p:cNvGrpSpPr>
              <a:grpSpLocks/>
            </p:cNvGrpSpPr>
            <p:nvPr/>
          </p:nvGrpSpPr>
          <p:grpSpPr bwMode="auto">
            <a:xfrm>
              <a:off x="914400" y="3387262"/>
              <a:ext cx="990600" cy="1075200"/>
              <a:chOff x="914400" y="3352800"/>
              <a:chExt cx="1022350" cy="1109662"/>
            </a:xfrm>
          </p:grpSpPr>
          <p:sp>
            <p:nvSpPr>
              <p:cNvPr id="40" name="Ellipse 300"/>
              <p:cNvSpPr/>
              <p:nvPr/>
            </p:nvSpPr>
            <p:spPr bwMode="auto">
              <a:xfrm>
                <a:off x="962141" y="4264075"/>
                <a:ext cx="907838" cy="198387"/>
              </a:xfrm>
              <a:prstGeom prst="ellipse">
                <a:avLst/>
              </a:prstGeom>
              <a:gradFill flip="none" rotWithShape="1">
                <a:gsLst>
                  <a:gs pos="100000">
                    <a:srgbClr val="FFFFFF">
                      <a:alpha val="0"/>
                    </a:srgbClr>
                  </a:gs>
                  <a:gs pos="0">
                    <a:srgbClr val="E6E6E6">
                      <a:lumMod val="10000"/>
                      <a:alpha val="76000"/>
                    </a:srgbClr>
                  </a:gs>
                </a:gsLst>
                <a:path path="shape">
                  <a:fillToRect l="50000" t="50000" r="50000" b="50000"/>
                </a:path>
                <a:tileRect/>
              </a:gradFill>
              <a:ln w="9525" cap="flat" cmpd="sng" algn="ctr">
                <a:noFill/>
                <a:prstDash val="solid"/>
              </a:ln>
              <a:effectLst/>
            </p:spPr>
            <p:txBody>
              <a:bodyPr anchor="ctr"/>
              <a:lstStyle/>
              <a:p>
                <a:pPr algn="ctr">
                  <a:defRPr/>
                </a:pPr>
                <a:endParaRPr lang="en-US" sz="2000" noProof="1">
                  <a:solidFill>
                    <a:srgbClr val="FFFFFF"/>
                  </a:solidFill>
                  <a:latin typeface="Calibri" pitchFamily="34" charset="0"/>
                  <a:ea typeface="ＭＳ Ｐゴシック" pitchFamily="-111" charset="-128"/>
                  <a:cs typeface="+mn-cs"/>
                </a:endParaRPr>
              </a:p>
            </p:txBody>
          </p:sp>
          <p:sp>
            <p:nvSpPr>
              <p:cNvPr id="41" name="Ellipse 301"/>
              <p:cNvSpPr/>
              <p:nvPr/>
            </p:nvSpPr>
            <p:spPr bwMode="auto">
              <a:xfrm>
                <a:off x="914400" y="3352800"/>
                <a:ext cx="1022350" cy="1021305"/>
              </a:xfrm>
              <a:prstGeom prst="ellipse">
                <a:avLst/>
              </a:prstGeom>
              <a:gradFill flip="none" rotWithShape="1">
                <a:gsLst>
                  <a:gs pos="100000">
                    <a:schemeClr val="accent6">
                      <a:lumMod val="50000"/>
                    </a:schemeClr>
                  </a:gs>
                  <a:gs pos="0">
                    <a:schemeClr val="accent6"/>
                  </a:gs>
                </a:gsLst>
                <a:path path="shape">
                  <a:fillToRect l="50000" t="50000" r="50000" b="50000"/>
                </a:path>
                <a:tileRect/>
              </a:gradFill>
              <a:ln w="9525" cap="flat" cmpd="sng" algn="ctr">
                <a:solidFill>
                  <a:schemeClr val="accent6">
                    <a:lumMod val="50000"/>
                  </a:schemeClr>
                </a:solidFill>
                <a:prstDash val="solid"/>
              </a:ln>
              <a:effectLst>
                <a:innerShdw blurRad="269875" dist="114300" dir="5640000">
                  <a:srgbClr val="000000">
                    <a:alpha val="13000"/>
                  </a:srgbClr>
                </a:innerShdw>
              </a:effectLst>
            </p:spPr>
            <p:txBody>
              <a:bodyPr anchor="ctr"/>
              <a:lstStyle/>
              <a:p>
                <a:pPr marL="342900" indent="-342900" algn="ctr">
                  <a:buFont typeface="Calibri" pitchFamily="-111" charset="0"/>
                  <a:buAutoNum type="arabicPeriod"/>
                  <a:defRPr/>
                </a:pPr>
                <a:endParaRPr lang="en-US" sz="2000" noProof="1">
                  <a:solidFill>
                    <a:srgbClr val="FFFFFF"/>
                  </a:solidFill>
                  <a:latin typeface="Calibri" pitchFamily="34" charset="0"/>
                  <a:ea typeface="ＭＳ Ｐゴシック" pitchFamily="-111" charset="-128"/>
                  <a:cs typeface="+mn-cs"/>
                </a:endParaRPr>
              </a:p>
            </p:txBody>
          </p:sp>
          <p:sp>
            <p:nvSpPr>
              <p:cNvPr id="142359" name="Ellipse 302"/>
              <p:cNvSpPr>
                <a:spLocks noChangeArrowheads="1"/>
              </p:cNvSpPr>
              <p:nvPr/>
            </p:nvSpPr>
            <p:spPr bwMode="auto">
              <a:xfrm>
                <a:off x="1039812" y="3378200"/>
                <a:ext cx="749300" cy="552450"/>
              </a:xfrm>
              <a:prstGeom prst="ellipse">
                <a:avLst/>
              </a:prstGeom>
              <a:gradFill rotWithShape="1">
                <a:gsLst>
                  <a:gs pos="0">
                    <a:srgbClr val="FFFCF9">
                      <a:alpha val="76999"/>
                    </a:srgbClr>
                  </a:gs>
                  <a:gs pos="100000">
                    <a:srgbClr val="FFFFFF">
                      <a:alpha val="0"/>
                    </a:srgbClr>
                  </a:gs>
                </a:gsLst>
                <a:lin ang="5400000"/>
              </a:gradFill>
              <a:ln w="9525">
                <a:noFill/>
                <a:round/>
                <a:headEnd/>
                <a:tailEnd/>
              </a:ln>
            </p:spPr>
            <p:txBody>
              <a:bodyPr anchor="ctr"/>
              <a:lstStyle/>
              <a:p>
                <a:pPr marL="342900" indent="-342900" algn="ctr">
                  <a:buFont typeface="Calibri" pitchFamily="34" charset="0"/>
                  <a:buAutoNum type="arabicPeriod"/>
                </a:pPr>
                <a:endParaRPr lang="en-US" sz="2000" noProof="1">
                  <a:solidFill>
                    <a:srgbClr val="FFFFFF"/>
                  </a:solidFill>
                  <a:latin typeface="Calibri" pitchFamily="34" charset="0"/>
                  <a:ea typeface="ＭＳ Ｐゴシック" pitchFamily="34" charset="-128"/>
                </a:endParaRPr>
              </a:p>
            </p:txBody>
          </p:sp>
        </p:grpSp>
      </p:grpSp>
      <p:sp>
        <p:nvSpPr>
          <p:cNvPr id="45" name="TextBox 44"/>
          <p:cNvSpPr txBox="1">
            <a:spLocks noChangeArrowheads="1"/>
          </p:cNvSpPr>
          <p:nvPr/>
        </p:nvSpPr>
        <p:spPr bwMode="auto">
          <a:xfrm>
            <a:off x="1347788" y="3003550"/>
            <a:ext cx="885825" cy="400050"/>
          </a:xfrm>
          <a:prstGeom prst="rect">
            <a:avLst/>
          </a:prstGeom>
          <a:noFill/>
          <a:ln w="9525">
            <a:noFill/>
            <a:miter lim="800000"/>
            <a:headEnd/>
            <a:tailEnd/>
          </a:ln>
        </p:spPr>
        <p:txBody>
          <a:bodyPr wrap="none">
            <a:spAutoFit/>
          </a:bodyPr>
          <a:lstStyle/>
          <a:p>
            <a:r>
              <a:rPr lang="en-US" sz="2000" b="1" dirty="0">
                <a:solidFill>
                  <a:srgbClr val="000000"/>
                </a:solidFill>
                <a:latin typeface="Arial Narrow" pitchFamily="34" charset="0"/>
              </a:rPr>
              <a:t>1/31/14</a:t>
            </a:r>
          </a:p>
        </p:txBody>
      </p:sp>
      <p:sp>
        <p:nvSpPr>
          <p:cNvPr id="17" name="TextBox 16"/>
          <p:cNvSpPr txBox="1">
            <a:spLocks noChangeArrowheads="1"/>
          </p:cNvSpPr>
          <p:nvPr/>
        </p:nvSpPr>
        <p:spPr bwMode="auto">
          <a:xfrm>
            <a:off x="6480175" y="2840038"/>
            <a:ext cx="885825" cy="400050"/>
          </a:xfrm>
          <a:prstGeom prst="rect">
            <a:avLst/>
          </a:prstGeom>
          <a:noFill/>
          <a:ln w="9525">
            <a:noFill/>
            <a:miter lim="800000"/>
            <a:headEnd/>
            <a:tailEnd/>
          </a:ln>
        </p:spPr>
        <p:txBody>
          <a:bodyPr wrap="none">
            <a:spAutoFit/>
          </a:bodyPr>
          <a:lstStyle/>
          <a:p>
            <a:r>
              <a:rPr lang="en-US" sz="2000" b="1" dirty="0">
                <a:solidFill>
                  <a:srgbClr val="000000"/>
                </a:solidFill>
                <a:latin typeface="Arial Narrow" pitchFamily="34" charset="0"/>
              </a:rPr>
              <a:t>10/1/15</a:t>
            </a:r>
          </a:p>
        </p:txBody>
      </p:sp>
      <p:sp>
        <p:nvSpPr>
          <p:cNvPr id="46" name="TextBox 45"/>
          <p:cNvSpPr txBox="1">
            <a:spLocks noChangeArrowheads="1"/>
          </p:cNvSpPr>
          <p:nvPr/>
        </p:nvSpPr>
        <p:spPr bwMode="auto">
          <a:xfrm>
            <a:off x="3846513" y="3263900"/>
            <a:ext cx="885825" cy="400050"/>
          </a:xfrm>
          <a:prstGeom prst="rect">
            <a:avLst/>
          </a:prstGeom>
          <a:noFill/>
          <a:ln w="9525">
            <a:noFill/>
            <a:miter lim="800000"/>
            <a:headEnd/>
            <a:tailEnd/>
          </a:ln>
        </p:spPr>
        <p:txBody>
          <a:bodyPr wrap="none">
            <a:spAutoFit/>
          </a:bodyPr>
          <a:lstStyle/>
          <a:p>
            <a:r>
              <a:rPr lang="en-US" sz="2000" b="1" dirty="0">
                <a:solidFill>
                  <a:srgbClr val="000000"/>
                </a:solidFill>
                <a:latin typeface="Arial Narrow" pitchFamily="34" charset="0"/>
              </a:rPr>
              <a:t>3/31/14</a:t>
            </a:r>
          </a:p>
        </p:txBody>
      </p:sp>
      <p:sp>
        <p:nvSpPr>
          <p:cNvPr id="47"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48"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10</a:t>
            </a:fld>
            <a:endParaRPr lang="en-US" dirty="0" smtClean="0">
              <a:solidFill>
                <a:prstClr val="black"/>
              </a:solidFill>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fade">
                                      <p:cBhvr>
                                        <p:cTn id="15" dur="500"/>
                                        <p:tgtEl>
                                          <p:spTgt spid="45"/>
                                        </p:tgtEl>
                                      </p:cBhvr>
                                    </p:animEffect>
                                  </p:childTnLst>
                                </p:cTn>
                              </p:par>
                              <p:par>
                                <p:cTn id="16" presetID="10"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fade">
                                      <p:cBhvr>
                                        <p:cTn id="23" dur="500"/>
                                        <p:tgtEl>
                                          <p:spTgt spid="46"/>
                                        </p:tgtEl>
                                      </p:cBhvr>
                                    </p:animEffect>
                                  </p:childTnLst>
                                </p:cTn>
                              </p:par>
                              <p:par>
                                <p:cTn id="24" presetID="10"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nodeType="with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45" grpId="0"/>
      <p:bldP spid="17" grpId="0"/>
      <p:bldP spid="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6934200" cy="1066800"/>
          </a:xfrm>
        </p:spPr>
        <p:txBody>
          <a:bodyPr>
            <a:noAutofit/>
          </a:bodyPr>
          <a:lstStyle/>
          <a:p>
            <a:r>
              <a:rPr lang="en-US" sz="3200" b="1" dirty="0" smtClean="0"/>
              <a:t>Adoption of the Local Control and Accountability Plan</a:t>
            </a:r>
            <a:endParaRPr lang="en-US" sz="3200" b="1" dirty="0"/>
          </a:p>
        </p:txBody>
      </p:sp>
      <p:sp>
        <p:nvSpPr>
          <p:cNvPr id="3" name="Content Placeholder 2"/>
          <p:cNvSpPr>
            <a:spLocks noGrp="1"/>
          </p:cNvSpPr>
          <p:nvPr>
            <p:ph idx="1"/>
          </p:nvPr>
        </p:nvSpPr>
        <p:spPr>
          <a:xfrm>
            <a:off x="1143000" y="1600199"/>
            <a:ext cx="7620000" cy="4419601"/>
          </a:xfrm>
        </p:spPr>
        <p:txBody>
          <a:bodyPr>
            <a:normAutofit fontScale="77500" lnSpcReduction="20000"/>
          </a:bodyPr>
          <a:lstStyle/>
          <a:p>
            <a:r>
              <a:rPr lang="en-US" dirty="0" smtClean="0"/>
              <a:t>On or before July 1, 2014 the governing board of each school district is required to adopt a Local Control and Accountability Plan using a template adopted by the State Board of Education</a:t>
            </a:r>
          </a:p>
          <a:p>
            <a:pPr>
              <a:buNone/>
            </a:pPr>
            <a:endParaRPr lang="en-US" dirty="0" smtClean="0"/>
          </a:p>
          <a:p>
            <a:r>
              <a:rPr lang="en-US" dirty="0" smtClean="0"/>
              <a:t>The plan adopted by the governing board is effective for a period of three years and must be updated on or before July 1 of each year</a:t>
            </a:r>
            <a:endParaRPr lang="en-US" dirty="0"/>
          </a:p>
        </p:txBody>
      </p:sp>
      <p:sp>
        <p:nvSpPr>
          <p:cNvPr id="4"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5"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11</a:t>
            </a:fld>
            <a:endParaRPr lang="en-US" dirty="0" smtClean="0">
              <a:solidFill>
                <a:prstClr val="black"/>
              </a:solidFill>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6934200" cy="1066800"/>
          </a:xfrm>
        </p:spPr>
        <p:txBody>
          <a:bodyPr>
            <a:noAutofit/>
          </a:bodyPr>
          <a:lstStyle/>
          <a:p>
            <a:r>
              <a:rPr lang="en-US" sz="3200" b="1" dirty="0" smtClean="0"/>
              <a:t>Adoption of the Local Control and Accountability Plan – </a:t>
            </a:r>
            <a:r>
              <a:rPr lang="en-US" sz="3200" b="1" dirty="0" err="1" smtClean="0"/>
              <a:t>con’t</a:t>
            </a:r>
            <a:endParaRPr lang="en-US" sz="3200" b="1" dirty="0"/>
          </a:p>
        </p:txBody>
      </p:sp>
      <p:sp>
        <p:nvSpPr>
          <p:cNvPr id="3" name="Content Placeholder 2"/>
          <p:cNvSpPr>
            <a:spLocks noGrp="1"/>
          </p:cNvSpPr>
          <p:nvPr>
            <p:ph idx="1"/>
          </p:nvPr>
        </p:nvSpPr>
        <p:spPr>
          <a:xfrm>
            <a:off x="1143000" y="1523999"/>
            <a:ext cx="7620000" cy="4495801"/>
          </a:xfrm>
        </p:spPr>
        <p:txBody>
          <a:bodyPr>
            <a:normAutofit fontScale="77500" lnSpcReduction="20000"/>
          </a:bodyPr>
          <a:lstStyle/>
          <a:p>
            <a:r>
              <a:rPr lang="en-US" dirty="0" smtClean="0"/>
              <a:t>The plan must include annual goals for all pupils and each subgroup of pupils setting forth each of the State priorities and any additional local priorities identified by the governing board of the school district</a:t>
            </a:r>
          </a:p>
          <a:p>
            <a:pPr>
              <a:buNone/>
            </a:pPr>
            <a:endParaRPr lang="en-US" dirty="0" smtClean="0"/>
          </a:p>
          <a:p>
            <a:r>
              <a:rPr lang="en-US" dirty="0" smtClean="0"/>
              <a:t>The plan must include specific actions that will be taken each year to achieve the goals, including any specific actions to correct any deficiencies in regard to the </a:t>
            </a:r>
            <a:r>
              <a:rPr lang="en-US" dirty="0"/>
              <a:t>S</a:t>
            </a:r>
            <a:r>
              <a:rPr lang="en-US" dirty="0" smtClean="0"/>
              <a:t>tate priorities</a:t>
            </a:r>
            <a:endParaRPr lang="en-US" dirty="0"/>
          </a:p>
        </p:txBody>
      </p:sp>
      <p:sp>
        <p:nvSpPr>
          <p:cNvPr id="4"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5"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12</a:t>
            </a:fld>
            <a:endParaRPr lang="en-US" dirty="0" smtClean="0">
              <a:solidFill>
                <a:prstClr val="black"/>
              </a:solidFill>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State Priorities for the LCAP</a:t>
            </a:r>
            <a:endParaRPr lang="en-US" sz="4000" b="1" dirty="0"/>
          </a:p>
        </p:txBody>
      </p:sp>
      <p:sp>
        <p:nvSpPr>
          <p:cNvPr id="3" name="Content Placeholder 2"/>
          <p:cNvSpPr>
            <a:spLocks noGrp="1"/>
          </p:cNvSpPr>
          <p:nvPr>
            <p:ph idx="1"/>
          </p:nvPr>
        </p:nvSpPr>
        <p:spPr/>
        <p:txBody>
          <a:bodyPr>
            <a:normAutofit fontScale="70000" lnSpcReduction="20000"/>
          </a:bodyPr>
          <a:lstStyle/>
          <a:p>
            <a:r>
              <a:rPr lang="en-US" dirty="0" smtClean="0"/>
              <a:t>The LCAP must address </a:t>
            </a:r>
            <a:r>
              <a:rPr lang="en-US" u="sng" dirty="0" smtClean="0"/>
              <a:t>all eight</a:t>
            </a:r>
            <a:r>
              <a:rPr lang="en-US" dirty="0" smtClean="0"/>
              <a:t> State priorities listed in the legislation:</a:t>
            </a:r>
          </a:p>
          <a:p>
            <a:pPr lvl="1"/>
            <a:r>
              <a:rPr lang="en-US" dirty="0" smtClean="0"/>
              <a:t>Williams Criteria</a:t>
            </a:r>
          </a:p>
          <a:p>
            <a:pPr lvl="1"/>
            <a:r>
              <a:rPr lang="en-US" dirty="0" smtClean="0"/>
              <a:t>Common Core</a:t>
            </a:r>
          </a:p>
          <a:p>
            <a:pPr lvl="1"/>
            <a:r>
              <a:rPr lang="en-US" dirty="0" smtClean="0"/>
              <a:t>Parent Participation</a:t>
            </a:r>
          </a:p>
          <a:p>
            <a:pPr lvl="1"/>
            <a:r>
              <a:rPr lang="en-US" dirty="0" smtClean="0"/>
              <a:t>Pupil Achievement – (A-G, Reclassification; AP; API; State Testing (SBAC)</a:t>
            </a:r>
          </a:p>
          <a:p>
            <a:pPr lvl="1"/>
            <a:r>
              <a:rPr lang="en-US" dirty="0" smtClean="0"/>
              <a:t>Graduation/Drop Out</a:t>
            </a:r>
          </a:p>
          <a:p>
            <a:pPr lvl="1"/>
            <a:r>
              <a:rPr lang="en-US" dirty="0" smtClean="0"/>
              <a:t>Suspension/Expulsion</a:t>
            </a:r>
          </a:p>
          <a:p>
            <a:pPr lvl="1"/>
            <a:r>
              <a:rPr lang="en-US" dirty="0" smtClean="0"/>
              <a:t>Broad Course of Study</a:t>
            </a:r>
          </a:p>
          <a:p>
            <a:pPr lvl="1"/>
            <a:r>
              <a:rPr lang="en-US" dirty="0" smtClean="0"/>
              <a:t>Pupil Outcomes in Subject Areas</a:t>
            </a:r>
            <a:endParaRPr lang="en-US" dirty="0"/>
          </a:p>
        </p:txBody>
      </p:sp>
      <p:sp>
        <p:nvSpPr>
          <p:cNvPr id="4"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5"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13</a:t>
            </a:fld>
            <a:endParaRPr lang="en-US" dirty="0" smtClean="0">
              <a:solidFill>
                <a:prstClr val="black"/>
              </a:solidFill>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67400" y="1371600"/>
            <a:ext cx="2057400" cy="646331"/>
          </a:xfrm>
          <a:prstGeom prst="rect">
            <a:avLst/>
          </a:prstGeom>
          <a:solidFill>
            <a:schemeClr val="bg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7162800" cy="914400"/>
          </a:xfrm>
        </p:spPr>
        <p:txBody>
          <a:bodyPr>
            <a:normAutofit/>
          </a:bodyPr>
          <a:lstStyle/>
          <a:p>
            <a:r>
              <a:rPr lang="en-US" sz="4000" b="1" dirty="0" smtClean="0"/>
              <a:t>What Data Means To Us NOW </a:t>
            </a:r>
            <a:endParaRPr lang="en-US" sz="4000" b="1" dirty="0"/>
          </a:p>
        </p:txBody>
      </p:sp>
      <p:graphicFrame>
        <p:nvGraphicFramePr>
          <p:cNvPr id="4" name="Diagram 3"/>
          <p:cNvGraphicFramePr/>
          <p:nvPr>
            <p:extLst>
              <p:ext uri="{D42A27DB-BD31-4B8C-83A1-F6EECF244321}">
                <p14:modId xmlns:p14="http://schemas.microsoft.com/office/powerpoint/2010/main" val="93879201"/>
              </p:ext>
            </p:extLst>
          </p:nvPr>
        </p:nvGraphicFramePr>
        <p:xfrm>
          <a:off x="1066800" y="1219200"/>
          <a:ext cx="6628208"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C:\Users\stefanie.phillips\AppData\Local\Microsoft\Windows\Temporary Internet Files\Content.IE5\R6ZLHXNJ\MC900442130[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33600" y="2895600"/>
            <a:ext cx="1500680" cy="148053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6"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14</a:t>
            </a:fld>
            <a:endParaRPr lang="en-US" dirty="0" smtClean="0">
              <a:solidFill>
                <a:prstClr val="black"/>
              </a:solidFill>
              <a:cs typeface="Arial" pitchFamily="34" charset="0"/>
            </a:endParaRPr>
          </a:p>
        </p:txBody>
      </p:sp>
      <p:sp>
        <p:nvSpPr>
          <p:cNvPr id="7" name="TextBox 6"/>
          <p:cNvSpPr txBox="1"/>
          <p:nvPr/>
        </p:nvSpPr>
        <p:spPr>
          <a:xfrm>
            <a:off x="5867400" y="1371600"/>
            <a:ext cx="2133600" cy="646331"/>
          </a:xfrm>
          <a:prstGeom prst="rect">
            <a:avLst/>
          </a:prstGeom>
          <a:noFill/>
          <a:ln w="28575">
            <a:solidFill>
              <a:schemeClr val="tx1"/>
            </a:solidFill>
          </a:ln>
        </p:spPr>
        <p:txBody>
          <a:bodyPr wrap="square" rtlCol="0">
            <a:spAutoFit/>
          </a:bodyPr>
          <a:lstStyle/>
          <a:p>
            <a:r>
              <a:rPr lang="en-US" dirty="0" smtClean="0"/>
              <a:t>Supplemental and Concentration Grant</a:t>
            </a:r>
            <a:endParaRPr lang="en-US" dirty="0"/>
          </a:p>
        </p:txBody>
      </p:sp>
      <p:sp>
        <p:nvSpPr>
          <p:cNvPr id="8" name="TextBox 7"/>
          <p:cNvSpPr txBox="1"/>
          <p:nvPr/>
        </p:nvSpPr>
        <p:spPr>
          <a:xfrm>
            <a:off x="6819900" y="2667000"/>
            <a:ext cx="1219200" cy="381000"/>
          </a:xfrm>
          <a:prstGeom prst="rect">
            <a:avLst/>
          </a:prstGeom>
          <a:noFill/>
          <a:ln w="28575">
            <a:solidFill>
              <a:schemeClr val="tx1"/>
            </a:solidFill>
          </a:ln>
        </p:spPr>
        <p:txBody>
          <a:bodyPr wrap="square" rtlCol="0">
            <a:spAutoFit/>
          </a:bodyPr>
          <a:lstStyle/>
          <a:p>
            <a:r>
              <a:rPr lang="en-US" dirty="0" smtClean="0"/>
              <a:t>Base Grant</a:t>
            </a:r>
            <a:endParaRPr lang="en-US" dirty="0"/>
          </a:p>
        </p:txBody>
      </p:sp>
      <p:sp>
        <p:nvSpPr>
          <p:cNvPr id="11" name="TextBox 10"/>
          <p:cNvSpPr txBox="1"/>
          <p:nvPr/>
        </p:nvSpPr>
        <p:spPr>
          <a:xfrm>
            <a:off x="7010400" y="4248834"/>
            <a:ext cx="1562100" cy="646331"/>
          </a:xfrm>
          <a:prstGeom prst="rect">
            <a:avLst/>
          </a:prstGeom>
          <a:noFill/>
          <a:ln w="28575">
            <a:solidFill>
              <a:schemeClr val="tx1"/>
            </a:solidFill>
          </a:ln>
        </p:spPr>
        <p:txBody>
          <a:bodyPr wrap="square" rtlCol="0">
            <a:spAutoFit/>
          </a:bodyPr>
          <a:lstStyle/>
          <a:p>
            <a:r>
              <a:rPr lang="en-US" dirty="0" smtClean="0"/>
              <a:t>Evaluation of Accountability</a:t>
            </a:r>
            <a:endParaRPr lang="en-US" dirty="0"/>
          </a:p>
        </p:txBody>
      </p:sp>
      <p:cxnSp>
        <p:nvCxnSpPr>
          <p:cNvPr id="12" name="Straight Arrow Connector 11"/>
          <p:cNvCxnSpPr/>
          <p:nvPr/>
        </p:nvCxnSpPr>
        <p:spPr>
          <a:xfrm>
            <a:off x="5410200" y="1752600"/>
            <a:ext cx="3810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248400" y="2849880"/>
            <a:ext cx="3810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438900" y="4572000"/>
            <a:ext cx="3810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6085840" y="5143500"/>
            <a:ext cx="596900" cy="381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8558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6934200" cy="838200"/>
          </a:xfrm>
        </p:spPr>
        <p:txBody>
          <a:bodyPr>
            <a:normAutofit/>
          </a:bodyPr>
          <a:lstStyle/>
          <a:p>
            <a:r>
              <a:rPr lang="en-US" sz="4000" b="1" dirty="0" smtClean="0"/>
              <a:t>LCAP Timeline</a:t>
            </a:r>
            <a:endParaRPr 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5547324"/>
              </p:ext>
            </p:extLst>
          </p:nvPr>
        </p:nvGraphicFramePr>
        <p:xfrm>
          <a:off x="1143000" y="1981200"/>
          <a:ext cx="7620000" cy="3388360"/>
        </p:xfrm>
        <a:graphic>
          <a:graphicData uri="http://schemas.openxmlformats.org/drawingml/2006/table">
            <a:tbl>
              <a:tblPr firstRow="1" bandRow="1">
                <a:tableStyleId>{5C22544A-7EE6-4342-B048-85BDC9FD1C3A}</a:tableStyleId>
              </a:tblPr>
              <a:tblGrid>
                <a:gridCol w="3540606"/>
                <a:gridCol w="2616970"/>
                <a:gridCol w="1462424"/>
              </a:tblGrid>
              <a:tr h="370840">
                <a:tc>
                  <a:txBody>
                    <a:bodyPr/>
                    <a:lstStyle/>
                    <a:p>
                      <a:r>
                        <a:rPr lang="en-US" dirty="0" smtClean="0"/>
                        <a:t>ACTIVITY</a:t>
                      </a:r>
                      <a:endParaRPr lang="en-US" dirty="0"/>
                    </a:p>
                  </a:txBody>
                  <a:tcPr/>
                </a:tc>
                <a:tc>
                  <a:txBody>
                    <a:bodyPr/>
                    <a:lstStyle/>
                    <a:p>
                      <a:r>
                        <a:rPr lang="en-US" dirty="0" smtClean="0"/>
                        <a:t>STAFF</a:t>
                      </a:r>
                      <a:endParaRPr lang="en-US" dirty="0"/>
                    </a:p>
                  </a:txBody>
                  <a:tcPr/>
                </a:tc>
                <a:tc>
                  <a:txBody>
                    <a:bodyPr/>
                    <a:lstStyle/>
                    <a:p>
                      <a:r>
                        <a:rPr lang="en-US" dirty="0" smtClean="0"/>
                        <a:t>TIMELINE</a:t>
                      </a:r>
                      <a:endParaRPr lang="en-US" dirty="0"/>
                    </a:p>
                  </a:txBody>
                  <a:tcPr/>
                </a:tc>
              </a:tr>
              <a:tr h="370840">
                <a:tc>
                  <a:txBody>
                    <a:bodyPr/>
                    <a:lstStyle/>
                    <a:p>
                      <a:r>
                        <a:rPr lang="en-US" sz="1400" dirty="0" smtClean="0"/>
                        <a:t>Advocacy with Sacramento</a:t>
                      </a:r>
                      <a:r>
                        <a:rPr lang="en-US" sz="1400" baseline="0" dirty="0" smtClean="0"/>
                        <a:t> Leadership</a:t>
                      </a:r>
                      <a:endParaRPr lang="en-US" sz="1400" dirty="0"/>
                    </a:p>
                  </a:txBody>
                  <a:tcPr/>
                </a:tc>
                <a:tc>
                  <a:txBody>
                    <a:bodyPr/>
                    <a:lstStyle/>
                    <a:p>
                      <a:r>
                        <a:rPr lang="en-US" sz="1400" dirty="0" smtClean="0"/>
                        <a:t>District Leadership</a:t>
                      </a:r>
                      <a:endParaRPr lang="en-US" sz="1400" dirty="0"/>
                    </a:p>
                  </a:txBody>
                  <a:tcPr/>
                </a:tc>
                <a:tc>
                  <a:txBody>
                    <a:bodyPr/>
                    <a:lstStyle/>
                    <a:p>
                      <a:r>
                        <a:rPr lang="en-US" sz="1400" dirty="0" smtClean="0"/>
                        <a:t>July</a:t>
                      </a:r>
                      <a:r>
                        <a:rPr lang="en-US" sz="1400" baseline="0" dirty="0" smtClean="0"/>
                        <a:t> 2013 – January 2014</a:t>
                      </a:r>
                      <a:endParaRPr lang="en-US" sz="1400" dirty="0"/>
                    </a:p>
                  </a:txBody>
                  <a:tcPr/>
                </a:tc>
              </a:tr>
              <a:tr h="370840">
                <a:tc>
                  <a:txBody>
                    <a:bodyPr/>
                    <a:lstStyle/>
                    <a:p>
                      <a:r>
                        <a:rPr lang="en-US" sz="1400" dirty="0" smtClean="0"/>
                        <a:t>Identification of Budget Targets</a:t>
                      </a:r>
                      <a:r>
                        <a:rPr lang="en-US" sz="1400" baseline="0" dirty="0" smtClean="0"/>
                        <a:t> and Base Program</a:t>
                      </a:r>
                      <a:endParaRPr lang="en-US" sz="1400" dirty="0"/>
                    </a:p>
                  </a:txBody>
                  <a:tcPr/>
                </a:tc>
                <a:tc>
                  <a:txBody>
                    <a:bodyPr/>
                    <a:lstStyle/>
                    <a:p>
                      <a:r>
                        <a:rPr lang="en-US" sz="1400" dirty="0" smtClean="0"/>
                        <a:t>District Leadership</a:t>
                      </a:r>
                      <a:endParaRPr lang="en-US" sz="1400" dirty="0"/>
                    </a:p>
                  </a:txBody>
                  <a:tcPr/>
                </a:tc>
                <a:tc>
                  <a:txBody>
                    <a:bodyPr/>
                    <a:lstStyle/>
                    <a:p>
                      <a:r>
                        <a:rPr lang="en-US" sz="1400" dirty="0" smtClean="0"/>
                        <a:t>October 2013 – December 2013</a:t>
                      </a:r>
                      <a:endParaRPr lang="en-US" sz="1400" dirty="0"/>
                    </a:p>
                  </a:txBody>
                  <a:tcPr/>
                </a:tc>
              </a:tr>
              <a:tr h="370840">
                <a:tc>
                  <a:txBody>
                    <a:bodyPr/>
                    <a:lstStyle/>
                    <a:p>
                      <a:r>
                        <a:rPr lang="en-US" sz="1400" dirty="0" smtClean="0"/>
                        <a:t>Creation of LCAP Task force</a:t>
                      </a:r>
                      <a:endParaRPr lang="en-US" sz="1400" dirty="0"/>
                    </a:p>
                  </a:txBody>
                  <a:tcPr/>
                </a:tc>
                <a:tc>
                  <a:txBody>
                    <a:bodyPr/>
                    <a:lstStyle/>
                    <a:p>
                      <a:r>
                        <a:rPr lang="en-US" sz="1400" dirty="0" smtClean="0"/>
                        <a:t>District</a:t>
                      </a:r>
                      <a:r>
                        <a:rPr lang="en-US" sz="1400" baseline="0" dirty="0" smtClean="0"/>
                        <a:t> Leadership</a:t>
                      </a:r>
                      <a:endParaRPr lang="en-US" sz="1400" dirty="0"/>
                    </a:p>
                  </a:txBody>
                  <a:tcPr/>
                </a:tc>
                <a:tc>
                  <a:txBody>
                    <a:bodyPr/>
                    <a:lstStyle/>
                    <a:p>
                      <a:r>
                        <a:rPr lang="en-US" sz="1400" dirty="0" smtClean="0"/>
                        <a:t>January 2014 – May 2014</a:t>
                      </a:r>
                      <a:endParaRPr lang="en-US" sz="1400" dirty="0"/>
                    </a:p>
                  </a:txBody>
                  <a:tcPr/>
                </a:tc>
              </a:tr>
              <a:tr h="370840">
                <a:tc>
                  <a:txBody>
                    <a:bodyPr/>
                    <a:lstStyle/>
                    <a:p>
                      <a:r>
                        <a:rPr lang="en-US" sz="1400" dirty="0" smtClean="0"/>
                        <a:t>Common</a:t>
                      </a:r>
                      <a:r>
                        <a:rPr lang="en-US" sz="1400" baseline="0" dirty="0" smtClean="0"/>
                        <a:t> Core Block Grant Task Force</a:t>
                      </a:r>
                      <a:endParaRPr lang="en-US" sz="1400" dirty="0"/>
                    </a:p>
                  </a:txBody>
                  <a:tcPr/>
                </a:tc>
                <a:tc>
                  <a:txBody>
                    <a:bodyPr/>
                    <a:lstStyle/>
                    <a:p>
                      <a:r>
                        <a:rPr lang="en-US" sz="1400" dirty="0" smtClean="0"/>
                        <a:t>District </a:t>
                      </a:r>
                      <a:r>
                        <a:rPr lang="en-US" sz="1400" baseline="0" dirty="0" smtClean="0"/>
                        <a:t>and Teacher Leadership</a:t>
                      </a:r>
                      <a:endParaRPr lang="en-US" sz="1400" dirty="0"/>
                    </a:p>
                  </a:txBody>
                  <a:tcPr/>
                </a:tc>
                <a:tc>
                  <a:txBody>
                    <a:bodyPr/>
                    <a:lstStyle/>
                    <a:p>
                      <a:r>
                        <a:rPr lang="en-US" sz="1400" dirty="0" smtClean="0"/>
                        <a:t>October 2013– May 2014</a:t>
                      </a:r>
                      <a:endParaRPr lang="en-US" sz="1400" dirty="0"/>
                    </a:p>
                  </a:txBody>
                  <a:tcPr/>
                </a:tc>
              </a:tr>
              <a:tr h="370840">
                <a:tc>
                  <a:txBody>
                    <a:bodyPr/>
                    <a:lstStyle/>
                    <a:p>
                      <a:r>
                        <a:rPr lang="en-US" sz="1400" dirty="0" smtClean="0"/>
                        <a:t>Building</a:t>
                      </a:r>
                      <a:r>
                        <a:rPr lang="en-US" sz="1400" baseline="0" dirty="0" smtClean="0"/>
                        <a:t> LCAP – Community and Stakeholder input Sessions</a:t>
                      </a:r>
                      <a:endParaRPr lang="en-US" sz="1400" dirty="0"/>
                    </a:p>
                  </a:txBody>
                  <a:tcPr/>
                </a:tc>
                <a:tc>
                  <a:txBody>
                    <a:bodyPr/>
                    <a:lstStyle/>
                    <a:p>
                      <a:r>
                        <a:rPr lang="en-US" sz="1400" dirty="0" smtClean="0"/>
                        <a:t>District Leadership, Continuous</a:t>
                      </a:r>
                      <a:r>
                        <a:rPr lang="en-US" sz="1400" baseline="0" dirty="0" smtClean="0"/>
                        <a:t> Improvement Team, DAC/DELAC, Associations, </a:t>
                      </a:r>
                      <a:r>
                        <a:rPr lang="en-US" sz="1400" baseline="0" smtClean="0"/>
                        <a:t>Site </a:t>
                      </a:r>
                      <a:r>
                        <a:rPr lang="en-US" sz="1400" baseline="0" smtClean="0"/>
                        <a:t>Leadership, Community </a:t>
                      </a:r>
                      <a:r>
                        <a:rPr lang="en-US" sz="1400" baseline="0" dirty="0" smtClean="0"/>
                        <a:t>Forums</a:t>
                      </a:r>
                      <a:endParaRPr lang="en-US" sz="1400" dirty="0"/>
                    </a:p>
                  </a:txBody>
                  <a:tcPr/>
                </a:tc>
                <a:tc>
                  <a:txBody>
                    <a:bodyPr/>
                    <a:lstStyle/>
                    <a:p>
                      <a:r>
                        <a:rPr lang="en-US" sz="1400" dirty="0" smtClean="0"/>
                        <a:t>February 2014 – May 2014</a:t>
                      </a:r>
                      <a:endParaRPr lang="en-US" sz="1400" dirty="0"/>
                    </a:p>
                  </a:txBody>
                  <a:tcPr/>
                </a:tc>
              </a:tr>
            </a:tbl>
          </a:graphicData>
        </a:graphic>
      </p:graphicFrame>
      <p:sp>
        <p:nvSpPr>
          <p:cNvPr id="5" name="Content Placeholder 2"/>
          <p:cNvSpPr txBox="1">
            <a:spLocks/>
          </p:cNvSpPr>
          <p:nvPr/>
        </p:nvSpPr>
        <p:spPr>
          <a:xfrm>
            <a:off x="1143000" y="1295400"/>
            <a:ext cx="7620000" cy="685799"/>
          </a:xfrm>
          <a:prstGeom prst="rect">
            <a:avLst/>
          </a:prstGeom>
          <a:solidFill>
            <a:schemeClr val="bg2">
              <a:lumMod val="90000"/>
            </a:schemeClr>
          </a:solidFill>
          <a:ln>
            <a:solidFill>
              <a:schemeClr val="tx1"/>
            </a:solidFill>
          </a:ln>
        </p:spPr>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The Development</a:t>
            </a:r>
            <a:r>
              <a:rPr kumimoji="0" lang="en-US" sz="4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of the Local Control Accountability Plan will utilize an accordion process, beginning in January 2014</a:t>
            </a:r>
            <a:endParaRPr kumimoji="0" lang="en-US" sz="4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6"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15</a:t>
            </a:fld>
            <a:endParaRPr lang="en-US" dirty="0" smtClean="0">
              <a:solidFill>
                <a:prstClr val="black"/>
              </a:solidFill>
              <a:cs typeface="Arial" pitchFamily="34" charset="0"/>
            </a:endParaRPr>
          </a:p>
        </p:txBody>
      </p:sp>
      <p:sp>
        <p:nvSpPr>
          <p:cNvPr id="7"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8" name="Content Placeholder 2"/>
          <p:cNvSpPr txBox="1">
            <a:spLocks/>
          </p:cNvSpPr>
          <p:nvPr/>
        </p:nvSpPr>
        <p:spPr>
          <a:xfrm>
            <a:off x="1143000" y="5486400"/>
            <a:ext cx="7620000" cy="685800"/>
          </a:xfrm>
          <a:prstGeom prst="rect">
            <a:avLst/>
          </a:prstGeom>
          <a:solidFill>
            <a:schemeClr val="bg2">
              <a:lumMod val="90000"/>
            </a:schemeClr>
          </a:solidFill>
          <a:ln>
            <a:solidFill>
              <a:schemeClr val="tx1"/>
            </a:solidFill>
          </a:ln>
        </p:spPr>
        <p:txBody>
          <a:bodyPr vert="horz" lIns="91440" tIns="45720" rIns="91440" bIns="45720" rtlCol="0">
            <a:normAutofit fontScale="47500" lnSpcReduction="20000"/>
          </a:bodyPr>
          <a:lstStyle/>
          <a:p>
            <a:pPr marL="342900" marR="0" lvl="0" indent="-342900"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The LCAP will be brought forward for Board</a:t>
            </a:r>
            <a:r>
              <a:rPr kumimoji="0" lang="en-US" sz="4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discussion and approval in May and June 2014 prior to budget adoption for the 2014-15 school year</a:t>
            </a:r>
            <a:endParaRPr kumimoji="0" lang="en-US" sz="40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sz="3800" b="1" dirty="0" smtClean="0">
                <a:latin typeface="Times New Roman" pitchFamily="18" charset="0"/>
                <a:cs typeface="Times New Roman" pitchFamily="18" charset="0"/>
              </a:rPr>
              <a:t>Questions?</a:t>
            </a:r>
            <a:endParaRPr lang="en-US" sz="3800" b="1" dirty="0">
              <a:latin typeface="Times New Roman" pitchFamily="18" charset="0"/>
              <a:cs typeface="Times New Roman" pitchFamily="18" charset="0"/>
            </a:endParaRPr>
          </a:p>
        </p:txBody>
      </p:sp>
      <p:sp>
        <p:nvSpPr>
          <p:cNvPr id="6"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solidFill>
                  <a:prstClr val="black"/>
                </a:solidFill>
                <a:latin typeface="Times" pitchFamily="18" charset="0"/>
              </a:rPr>
              <a:t>Capital</a:t>
            </a:r>
            <a:endParaRPr lang="en-US" sz="2200" b="1" dirty="0">
              <a:solidFill>
                <a:prstClr val="black"/>
              </a:solidFill>
              <a:latin typeface="Times" pitchFamily="18" charset="0"/>
            </a:endParaRPr>
          </a:p>
        </p:txBody>
      </p:sp>
      <p:sp>
        <p:nvSpPr>
          <p:cNvPr id="7" name="Rectangle 4"/>
          <p:cNvSpPr txBox="1">
            <a:spLocks noChangeArrowheads="1"/>
          </p:cNvSpPr>
          <p:nvPr/>
        </p:nvSpPr>
        <p:spPr bwMode="auto">
          <a:xfrm>
            <a:off x="7112000" y="6321425"/>
            <a:ext cx="19558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DC6493BD-79D0-4125-91E5-B0BA50AD80D0}" type="slidenum">
              <a:rPr lang="en-US" smtClean="0">
                <a:solidFill>
                  <a:prstClr val="black"/>
                </a:solidFill>
                <a:cs typeface="Arial" pitchFamily="34" charset="0"/>
              </a:rPr>
              <a:pPr algn="r" fontAlgn="base">
                <a:spcBef>
                  <a:spcPct val="0"/>
                </a:spcBef>
                <a:spcAft>
                  <a:spcPct val="0"/>
                </a:spcAft>
              </a:pPr>
              <a:t>16</a:t>
            </a:fld>
            <a:endParaRPr lang="en-US" dirty="0" smtClean="0">
              <a:solidFill>
                <a:prstClr val="black"/>
              </a:solidFill>
              <a:cs typeface="Arial" pitchFamily="34" charset="0"/>
            </a:endParaRPr>
          </a:p>
        </p:txBody>
      </p:sp>
      <p:grpSp>
        <p:nvGrpSpPr>
          <p:cNvPr id="3" name="Group 7"/>
          <p:cNvGrpSpPr/>
          <p:nvPr/>
        </p:nvGrpSpPr>
        <p:grpSpPr>
          <a:xfrm>
            <a:off x="1828800" y="3124200"/>
            <a:ext cx="5124450" cy="2014537"/>
            <a:chOff x="5181615" y="1100137"/>
            <a:chExt cx="5124450" cy="2014537"/>
          </a:xfrm>
        </p:grpSpPr>
        <p:sp>
          <p:nvSpPr>
            <p:cNvPr id="9" name="Rectangle 8"/>
            <p:cNvSpPr/>
            <p:nvPr/>
          </p:nvSpPr>
          <p:spPr>
            <a:xfrm>
              <a:off x="5181615" y="2285999"/>
              <a:ext cx="3314700" cy="8286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5715015" y="1100137"/>
              <a:ext cx="4591050" cy="82867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13360" tIns="213360" rIns="213360" bIns="213360" numCol="1" spcCol="1270" anchor="ctr" anchorCtr="0">
              <a:noAutofit/>
            </a:bodyPr>
            <a:lstStyle/>
            <a:p>
              <a:pPr algn="ctr" defTabSz="1333500">
                <a:lnSpc>
                  <a:spcPct val="90000"/>
                </a:lnSpc>
                <a:spcBef>
                  <a:spcPct val="0"/>
                </a:spcBef>
                <a:spcAft>
                  <a:spcPct val="35000"/>
                </a:spcAft>
              </a:pPr>
              <a:r>
                <a:rPr lang="en-US" sz="3000" b="1" dirty="0" smtClean="0">
                  <a:solidFill>
                    <a:prstClr val="black">
                      <a:hueOff val="0"/>
                      <a:satOff val="0"/>
                      <a:lumOff val="0"/>
                      <a:alphaOff val="0"/>
                    </a:prstClr>
                  </a:solidFill>
                  <a:latin typeface="Times New Roman" pitchFamily="18" charset="0"/>
                  <a:cs typeface="Times New Roman" pitchFamily="18" charset="0"/>
                </a:rPr>
                <a:t>DISCUSSION</a:t>
              </a:r>
              <a:endParaRPr lang="en-US" sz="3000" b="1" dirty="0">
                <a:solidFill>
                  <a:prstClr val="black">
                    <a:hueOff val="0"/>
                    <a:satOff val="0"/>
                    <a:lumOff val="0"/>
                    <a:alphaOff val="0"/>
                  </a:prstClr>
                </a:solidFill>
                <a:latin typeface="Times New Roman" pitchFamily="18" charset="0"/>
                <a:cs typeface="Times New Roman" pitchFamily="18"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Today’s Agenda</a:t>
            </a:r>
            <a:endParaRPr lang="en-US" sz="4000" b="1" dirty="0"/>
          </a:p>
        </p:txBody>
      </p:sp>
      <p:sp>
        <p:nvSpPr>
          <p:cNvPr id="3" name="Content Placeholder 2"/>
          <p:cNvSpPr>
            <a:spLocks noGrp="1"/>
          </p:cNvSpPr>
          <p:nvPr>
            <p:ph idx="1"/>
          </p:nvPr>
        </p:nvSpPr>
        <p:spPr>
          <a:xfrm>
            <a:off x="1600200" y="1371600"/>
            <a:ext cx="7162800" cy="4754563"/>
          </a:xfrm>
        </p:spPr>
        <p:txBody>
          <a:bodyPr>
            <a:normAutofit/>
          </a:bodyPr>
          <a:lstStyle/>
          <a:p>
            <a:r>
              <a:rPr lang="en-US" dirty="0" smtClean="0"/>
              <a:t>SAUSD Budget</a:t>
            </a:r>
          </a:p>
          <a:p>
            <a:pPr lvl="1"/>
            <a:r>
              <a:rPr lang="en-US" dirty="0" smtClean="0"/>
              <a:t>Structural Deficit</a:t>
            </a:r>
          </a:p>
          <a:p>
            <a:r>
              <a:rPr lang="en-US" dirty="0" smtClean="0"/>
              <a:t>Implementation of LCFF</a:t>
            </a:r>
          </a:p>
          <a:p>
            <a:r>
              <a:rPr lang="en-US" dirty="0" smtClean="0"/>
              <a:t>Current District Areas of Focus</a:t>
            </a:r>
          </a:p>
          <a:p>
            <a:r>
              <a:rPr lang="en-US" dirty="0" smtClean="0"/>
              <a:t>Development of LCAP</a:t>
            </a:r>
          </a:p>
          <a:p>
            <a:pPr>
              <a:buNone/>
            </a:pPr>
            <a:endParaRPr lang="en-US" sz="3300" dirty="0" smtClean="0"/>
          </a:p>
          <a:p>
            <a:pPr>
              <a:buNone/>
            </a:pPr>
            <a:endParaRPr lang="en-US" dirty="0" smtClean="0"/>
          </a:p>
          <a:p>
            <a:endParaRPr lang="en-US" dirty="0" smtClean="0"/>
          </a:p>
        </p:txBody>
      </p:sp>
      <p:sp>
        <p:nvSpPr>
          <p:cNvPr id="5"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6"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2</a:t>
            </a:fld>
            <a:endParaRPr lang="en-US" dirty="0" smtClean="0">
              <a:solidFill>
                <a:prstClr val="black"/>
              </a:solidFill>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Structural Deficit</a:t>
            </a:r>
            <a:endParaRPr lang="en-US" sz="4000" b="1" dirty="0"/>
          </a:p>
        </p:txBody>
      </p:sp>
      <p:sp>
        <p:nvSpPr>
          <p:cNvPr id="3" name="Content Placeholder 2"/>
          <p:cNvSpPr>
            <a:spLocks noGrp="1"/>
          </p:cNvSpPr>
          <p:nvPr>
            <p:ph idx="1"/>
          </p:nvPr>
        </p:nvSpPr>
        <p:spPr/>
        <p:txBody>
          <a:bodyPr>
            <a:normAutofit fontScale="70000" lnSpcReduction="20000"/>
          </a:bodyPr>
          <a:lstStyle/>
          <a:p>
            <a:r>
              <a:rPr lang="en-US" dirty="0" smtClean="0"/>
              <a:t>The District has operated with structural deficits since the 2008-09 school year</a:t>
            </a:r>
          </a:p>
          <a:p>
            <a:r>
              <a:rPr lang="en-US" dirty="0" smtClean="0"/>
              <a:t>A combination of expenditure reductions (mostly through attrition) and </a:t>
            </a:r>
            <a:r>
              <a:rPr lang="en-US" b="1" u="sng" dirty="0" smtClean="0"/>
              <a:t>one-time solutions </a:t>
            </a:r>
            <a:r>
              <a:rPr lang="en-US" dirty="0" smtClean="0"/>
              <a:t>have been utilized to </a:t>
            </a:r>
            <a:r>
              <a:rPr lang="en-US" b="1" u="sng" dirty="0" smtClean="0"/>
              <a:t>“push” </a:t>
            </a:r>
            <a:r>
              <a:rPr lang="en-US" dirty="0" smtClean="0"/>
              <a:t>the required reductions from one year to the next</a:t>
            </a:r>
          </a:p>
          <a:p>
            <a:r>
              <a:rPr lang="en-US" dirty="0" smtClean="0"/>
              <a:t>Ending fund balance and reserves have been utilized over the past 5 years to mitigate the loss of State funding</a:t>
            </a:r>
          </a:p>
          <a:p>
            <a:r>
              <a:rPr lang="en-US" dirty="0" smtClean="0"/>
              <a:t>The District adopted a budget with a </a:t>
            </a:r>
            <a:r>
              <a:rPr lang="en-US" b="1" u="sng" dirty="0" smtClean="0">
                <a:solidFill>
                  <a:srgbClr val="FF0000"/>
                </a:solidFill>
              </a:rPr>
              <a:t>2% reserve </a:t>
            </a:r>
            <a:r>
              <a:rPr lang="en-US" dirty="0" smtClean="0"/>
              <a:t>for the 2013-14 school year</a:t>
            </a:r>
            <a:endParaRPr lang="en-US" dirty="0"/>
          </a:p>
        </p:txBody>
      </p:sp>
      <p:sp>
        <p:nvSpPr>
          <p:cNvPr id="4"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3</a:t>
            </a:fld>
            <a:endParaRPr lang="en-US" dirty="0" smtClean="0">
              <a:solidFill>
                <a:prstClr val="black"/>
              </a:solidFill>
              <a:cs typeface="Arial" pitchFamily="34" charset="0"/>
            </a:endParaRPr>
          </a:p>
        </p:txBody>
      </p:sp>
      <p:sp>
        <p:nvSpPr>
          <p:cNvPr id="5"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Content Placeholder 4"/>
          <p:cNvGraphicFramePr>
            <a:graphicFrameLocks noGrp="1"/>
          </p:cNvGraphicFramePr>
          <p:nvPr>
            <p:ph idx="1"/>
          </p:nvPr>
        </p:nvGraphicFramePr>
        <p:xfrm>
          <a:off x="381000" y="1295400"/>
          <a:ext cx="8086725" cy="4583112"/>
        </p:xfrm>
        <a:graphic>
          <a:graphicData uri="http://schemas.openxmlformats.org/presentationml/2006/ole">
            <mc:AlternateContent xmlns:mc="http://schemas.openxmlformats.org/markup-compatibility/2006">
              <mc:Choice xmlns:v="urn:schemas-microsoft-com:vml" Requires="v">
                <p:oleObj spid="_x0000_s100379" name="Worksheet" r:id="rId3" imgW="8200957" imgH="4648290" progId="Excel.Sheet.8">
                  <p:embed/>
                </p:oleObj>
              </mc:Choice>
              <mc:Fallback>
                <p:oleObj name="Worksheet" r:id="rId3" imgW="8200957" imgH="4648290" progId="Excel.Sheet.8">
                  <p:embed/>
                  <p:pic>
                    <p:nvPicPr>
                      <p:cNvPr id="0" name="Content Placeholder 4"/>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295400"/>
                        <a:ext cx="8086725" cy="4583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7" name="Title 1"/>
          <p:cNvSpPr>
            <a:spLocks noGrp="1"/>
          </p:cNvSpPr>
          <p:nvPr>
            <p:ph type="title"/>
          </p:nvPr>
        </p:nvSpPr>
        <p:spPr bwMode="auto">
          <a:xfrm>
            <a:off x="609600" y="304800"/>
            <a:ext cx="6705600" cy="895350"/>
          </a:xfrm>
          <a:ln>
            <a:miter lim="800000"/>
            <a:headEnd/>
            <a:tailEnd/>
          </a:ln>
        </p:spPr>
        <p:txBody>
          <a:bodyPr wrap="square" numCol="1" anchorCtr="0" compatLnSpc="1">
            <a:prstTxWarp prst="textNoShape">
              <a:avLst/>
            </a:prstTxWarp>
            <a:noAutofit/>
          </a:bodyPr>
          <a:lstStyle/>
          <a:p>
            <a:pPr eaLnBrk="1" hangingPunct="1"/>
            <a:r>
              <a:rPr lang="en-US" sz="2400" b="1" dirty="0" smtClean="0"/>
              <a:t>2012-13 Budget Act – </a:t>
            </a:r>
            <a:br>
              <a:rPr lang="en-US" sz="2400" b="1" dirty="0" smtClean="0"/>
            </a:br>
            <a:r>
              <a:rPr lang="en-US" sz="2400" b="1" dirty="0" smtClean="0"/>
              <a:t>Funding Per ADA: Actual vs. Statutory Level</a:t>
            </a:r>
          </a:p>
        </p:txBody>
      </p:sp>
      <p:sp>
        <p:nvSpPr>
          <p:cNvPr id="1028" name="Rounded Rectangle 2"/>
          <p:cNvSpPr>
            <a:spLocks noChangeArrowheads="1"/>
          </p:cNvSpPr>
          <p:nvPr/>
        </p:nvSpPr>
        <p:spPr bwMode="auto">
          <a:xfrm>
            <a:off x="179388" y="1501775"/>
            <a:ext cx="8305800" cy="4887913"/>
          </a:xfrm>
          <a:prstGeom prst="roundRect">
            <a:avLst>
              <a:gd name="adj" fmla="val 16667"/>
            </a:avLst>
          </a:prstGeom>
          <a:noFill/>
          <a:ln w="9525" algn="ctr">
            <a:noFill/>
            <a:round/>
            <a:headEnd/>
            <a:tailEnd/>
          </a:ln>
        </p:spPr>
        <p:txBody>
          <a:bodyPr lIns="91432" tIns="45716" rIns="91432" bIns="45716"/>
          <a:lstStyle/>
          <a:p>
            <a:pPr algn="ctr"/>
            <a:endParaRPr lang="en-US" dirty="0">
              <a:solidFill>
                <a:prstClr val="black"/>
              </a:solidFill>
            </a:endParaRPr>
          </a:p>
        </p:txBody>
      </p:sp>
      <p:sp>
        <p:nvSpPr>
          <p:cNvPr id="1029" name="TextBox 5"/>
          <p:cNvSpPr txBox="1">
            <a:spLocks noChangeArrowheads="1"/>
          </p:cNvSpPr>
          <p:nvPr/>
        </p:nvSpPr>
        <p:spPr bwMode="auto">
          <a:xfrm>
            <a:off x="8382000" y="3505200"/>
            <a:ext cx="762000" cy="914280"/>
          </a:xfrm>
          <a:prstGeom prst="rect">
            <a:avLst/>
          </a:prstGeom>
          <a:noFill/>
          <a:ln w="9525">
            <a:noFill/>
            <a:miter lim="800000"/>
            <a:headEnd/>
            <a:tailEnd/>
          </a:ln>
        </p:spPr>
        <p:txBody>
          <a:bodyPr lIns="82479" tIns="41239" rIns="82479" bIns="41239">
            <a:spAutoFit/>
          </a:bodyPr>
          <a:lstStyle/>
          <a:p>
            <a:r>
              <a:rPr lang="en-US" sz="900" b="1" dirty="0" smtClean="0">
                <a:solidFill>
                  <a:srgbClr val="FF0000"/>
                </a:solidFill>
              </a:rPr>
              <a:t>$13.6 million </a:t>
            </a:r>
            <a:r>
              <a:rPr lang="en-US" sz="900" b="1" dirty="0">
                <a:solidFill>
                  <a:srgbClr val="FF0000"/>
                </a:solidFill>
              </a:rPr>
              <a:t>in lost revenue </a:t>
            </a:r>
          </a:p>
          <a:p>
            <a:r>
              <a:rPr lang="en-US" sz="900" b="1" dirty="0">
                <a:solidFill>
                  <a:srgbClr val="FF0000"/>
                </a:solidFill>
              </a:rPr>
              <a:t>                    </a:t>
            </a:r>
            <a:r>
              <a:rPr lang="en-US" sz="900" b="1" dirty="0" smtClean="0">
                <a:solidFill>
                  <a:srgbClr val="FF0000"/>
                </a:solidFill>
              </a:rPr>
              <a:t>$266 </a:t>
            </a:r>
            <a:r>
              <a:rPr lang="en-US" sz="900" b="1" dirty="0">
                <a:solidFill>
                  <a:srgbClr val="FF0000"/>
                </a:solidFill>
              </a:rPr>
              <a:t>below 2007</a:t>
            </a:r>
          </a:p>
        </p:txBody>
      </p:sp>
      <p:sp>
        <p:nvSpPr>
          <p:cNvPr id="1030" name="TextBox 5"/>
          <p:cNvSpPr txBox="1">
            <a:spLocks noChangeArrowheads="1"/>
          </p:cNvSpPr>
          <p:nvPr/>
        </p:nvSpPr>
        <p:spPr bwMode="auto">
          <a:xfrm>
            <a:off x="8382000" y="2590800"/>
            <a:ext cx="685800" cy="637281"/>
          </a:xfrm>
          <a:prstGeom prst="rect">
            <a:avLst/>
          </a:prstGeom>
          <a:noFill/>
          <a:ln w="9525">
            <a:noFill/>
            <a:miter lim="800000"/>
            <a:headEnd/>
            <a:tailEnd/>
          </a:ln>
        </p:spPr>
        <p:txBody>
          <a:bodyPr lIns="82479" tIns="41239" rIns="82479" bIns="41239">
            <a:spAutoFit/>
          </a:bodyPr>
          <a:lstStyle/>
          <a:p>
            <a:r>
              <a:rPr lang="en-US" sz="900" b="1" dirty="0" smtClean="0">
                <a:solidFill>
                  <a:srgbClr val="FF0000"/>
                </a:solidFill>
              </a:rPr>
              <a:t>$52.6 million </a:t>
            </a:r>
            <a:r>
              <a:rPr lang="en-US" sz="900" b="1" dirty="0">
                <a:solidFill>
                  <a:srgbClr val="FF0000"/>
                </a:solidFill>
              </a:rPr>
              <a:t>in lost revenue</a:t>
            </a:r>
          </a:p>
        </p:txBody>
      </p:sp>
      <p:sp>
        <p:nvSpPr>
          <p:cNvPr id="1031" name="Rectangle 4"/>
          <p:cNvSpPr txBox="1">
            <a:spLocks noChangeArrowheads="1"/>
          </p:cNvSpPr>
          <p:nvPr/>
        </p:nvSpPr>
        <p:spPr bwMode="auto">
          <a:xfrm>
            <a:off x="6973888" y="6321425"/>
            <a:ext cx="1955800" cy="338138"/>
          </a:xfrm>
          <a:prstGeom prst="rect">
            <a:avLst/>
          </a:prstGeom>
          <a:noFill/>
          <a:ln w="9525">
            <a:noFill/>
            <a:miter lim="800000"/>
            <a:headEnd/>
            <a:tailEnd/>
          </a:ln>
        </p:spPr>
        <p:txBody>
          <a:bodyPr lIns="82479" tIns="41239" rIns="82479" bIns="41239"/>
          <a:lstStyle/>
          <a:p>
            <a:pPr algn="r"/>
            <a:fld id="{3F750053-17FA-4B12-A0A2-F2D6D2C8264B}" type="slidenum">
              <a:rPr lang="en-US">
                <a:solidFill>
                  <a:prstClr val="black"/>
                </a:solidFill>
              </a:rPr>
              <a:pPr algn="r"/>
              <a:t>4</a:t>
            </a:fld>
            <a:endParaRPr lang="en-US" dirty="0">
              <a:solidFill>
                <a:prstClr val="black"/>
              </a:solidFill>
            </a:endParaRPr>
          </a:p>
        </p:txBody>
      </p:sp>
      <p:sp>
        <p:nvSpPr>
          <p:cNvPr id="8" name="TextBox 7"/>
          <p:cNvSpPr txBox="1"/>
          <p:nvPr/>
        </p:nvSpPr>
        <p:spPr>
          <a:xfrm>
            <a:off x="4267200" y="2895600"/>
            <a:ext cx="990600" cy="553998"/>
          </a:xfrm>
          <a:prstGeom prst="rect">
            <a:avLst/>
          </a:prstGeom>
          <a:noFill/>
        </p:spPr>
        <p:txBody>
          <a:bodyPr wrap="square" rtlCol="0">
            <a:spAutoFit/>
          </a:bodyPr>
          <a:lstStyle/>
          <a:p>
            <a:r>
              <a:rPr lang="en-US" sz="1000" dirty="0" smtClean="0">
                <a:solidFill>
                  <a:prstClr val="black"/>
                </a:solidFill>
              </a:rPr>
              <a:t>Tier III     $12.4</a:t>
            </a:r>
          </a:p>
          <a:p>
            <a:r>
              <a:rPr lang="en-US" sz="1000" dirty="0" smtClean="0">
                <a:solidFill>
                  <a:prstClr val="black"/>
                </a:solidFill>
              </a:rPr>
              <a:t>ARRA       $31.8</a:t>
            </a:r>
          </a:p>
          <a:p>
            <a:r>
              <a:rPr lang="en-US" sz="1000" dirty="0" smtClean="0">
                <a:solidFill>
                  <a:prstClr val="black"/>
                </a:solidFill>
              </a:rPr>
              <a:t>Reserves $7.6</a:t>
            </a:r>
            <a:endParaRPr lang="en-US" sz="1000" dirty="0">
              <a:solidFill>
                <a:prstClr val="black"/>
              </a:solidFill>
            </a:endParaRPr>
          </a:p>
        </p:txBody>
      </p:sp>
      <p:sp>
        <p:nvSpPr>
          <p:cNvPr id="9" name="TextBox 8"/>
          <p:cNvSpPr txBox="1"/>
          <p:nvPr/>
        </p:nvSpPr>
        <p:spPr>
          <a:xfrm>
            <a:off x="3124200" y="3810000"/>
            <a:ext cx="990600" cy="400110"/>
          </a:xfrm>
          <a:prstGeom prst="rect">
            <a:avLst/>
          </a:prstGeom>
          <a:noFill/>
        </p:spPr>
        <p:txBody>
          <a:bodyPr wrap="square" rtlCol="0">
            <a:spAutoFit/>
          </a:bodyPr>
          <a:lstStyle/>
          <a:p>
            <a:r>
              <a:rPr lang="en-US" sz="1000" dirty="0" smtClean="0">
                <a:solidFill>
                  <a:prstClr val="black"/>
                </a:solidFill>
              </a:rPr>
              <a:t>Tier III     $4.7</a:t>
            </a:r>
          </a:p>
          <a:p>
            <a:r>
              <a:rPr lang="en-US" sz="1000" dirty="0" smtClean="0">
                <a:solidFill>
                  <a:prstClr val="black"/>
                </a:solidFill>
              </a:rPr>
              <a:t>ARRA       $32.7</a:t>
            </a:r>
          </a:p>
        </p:txBody>
      </p:sp>
      <p:sp>
        <p:nvSpPr>
          <p:cNvPr id="10" name="TextBox 9"/>
          <p:cNvSpPr txBox="1"/>
          <p:nvPr/>
        </p:nvSpPr>
        <p:spPr>
          <a:xfrm>
            <a:off x="1219200" y="3886200"/>
            <a:ext cx="990600" cy="246221"/>
          </a:xfrm>
          <a:prstGeom prst="rect">
            <a:avLst/>
          </a:prstGeom>
          <a:noFill/>
        </p:spPr>
        <p:txBody>
          <a:bodyPr wrap="square" rtlCol="0">
            <a:spAutoFit/>
          </a:bodyPr>
          <a:lstStyle/>
          <a:p>
            <a:r>
              <a:rPr lang="en-US" sz="1000" dirty="0" smtClean="0">
                <a:solidFill>
                  <a:prstClr val="black"/>
                </a:solidFill>
              </a:rPr>
              <a:t>Reserves   </a:t>
            </a:r>
            <a:r>
              <a:rPr lang="en-US" sz="1000" b="1" dirty="0" smtClean="0">
                <a:solidFill>
                  <a:srgbClr val="FF0000"/>
                </a:solidFill>
              </a:rPr>
              <a:t>$5.9</a:t>
            </a:r>
          </a:p>
        </p:txBody>
      </p:sp>
      <p:sp>
        <p:nvSpPr>
          <p:cNvPr id="11" name="TextBox 10"/>
          <p:cNvSpPr txBox="1"/>
          <p:nvPr/>
        </p:nvSpPr>
        <p:spPr>
          <a:xfrm>
            <a:off x="2057400" y="2971800"/>
            <a:ext cx="2209800" cy="553998"/>
          </a:xfrm>
          <a:prstGeom prst="rect">
            <a:avLst/>
          </a:prstGeom>
          <a:noFill/>
        </p:spPr>
        <p:txBody>
          <a:bodyPr wrap="square" rtlCol="0">
            <a:spAutoFit/>
          </a:bodyPr>
          <a:lstStyle/>
          <a:p>
            <a:r>
              <a:rPr lang="en-US" sz="1000" dirty="0" smtClean="0">
                <a:solidFill>
                  <a:prstClr val="black"/>
                </a:solidFill>
              </a:rPr>
              <a:t>Ending Fund Balance increases due to potential mid-year reductions that did not occur</a:t>
            </a:r>
            <a:endParaRPr lang="en-US" sz="1000" b="1" dirty="0" smtClean="0">
              <a:solidFill>
                <a:srgbClr val="FF0000"/>
              </a:solidFill>
            </a:endParaRPr>
          </a:p>
        </p:txBody>
      </p:sp>
      <p:sp>
        <p:nvSpPr>
          <p:cNvPr id="12" name="TextBox 11"/>
          <p:cNvSpPr txBox="1"/>
          <p:nvPr/>
        </p:nvSpPr>
        <p:spPr>
          <a:xfrm>
            <a:off x="5257800" y="3581400"/>
            <a:ext cx="990600" cy="553998"/>
          </a:xfrm>
          <a:prstGeom prst="rect">
            <a:avLst/>
          </a:prstGeom>
          <a:noFill/>
        </p:spPr>
        <p:txBody>
          <a:bodyPr wrap="square" rtlCol="0">
            <a:spAutoFit/>
          </a:bodyPr>
          <a:lstStyle/>
          <a:p>
            <a:r>
              <a:rPr lang="en-US" sz="1000" dirty="0" smtClean="0">
                <a:solidFill>
                  <a:prstClr val="black"/>
                </a:solidFill>
              </a:rPr>
              <a:t>Tier III     $5.9</a:t>
            </a:r>
          </a:p>
          <a:p>
            <a:r>
              <a:rPr lang="en-US" sz="1000" dirty="0" smtClean="0">
                <a:solidFill>
                  <a:prstClr val="black"/>
                </a:solidFill>
              </a:rPr>
              <a:t>ARRA       $23.8</a:t>
            </a:r>
          </a:p>
          <a:p>
            <a:r>
              <a:rPr lang="en-US" sz="1000" dirty="0" smtClean="0">
                <a:solidFill>
                  <a:prstClr val="black"/>
                </a:solidFill>
              </a:rPr>
              <a:t>Reserves </a:t>
            </a:r>
            <a:r>
              <a:rPr lang="en-US" sz="1000" b="1" dirty="0" smtClean="0">
                <a:solidFill>
                  <a:srgbClr val="FF0000"/>
                </a:solidFill>
              </a:rPr>
              <a:t>$16.1</a:t>
            </a:r>
            <a:endParaRPr lang="en-US" sz="1000" b="1" dirty="0">
              <a:solidFill>
                <a:srgbClr val="FF0000"/>
              </a:solidFill>
            </a:endParaRPr>
          </a:p>
        </p:txBody>
      </p:sp>
      <p:sp>
        <p:nvSpPr>
          <p:cNvPr id="13" name="TextBox 12"/>
          <p:cNvSpPr txBox="1"/>
          <p:nvPr/>
        </p:nvSpPr>
        <p:spPr>
          <a:xfrm>
            <a:off x="6096000" y="2743200"/>
            <a:ext cx="990600" cy="553998"/>
          </a:xfrm>
          <a:prstGeom prst="rect">
            <a:avLst/>
          </a:prstGeom>
          <a:noFill/>
        </p:spPr>
        <p:txBody>
          <a:bodyPr wrap="square" rtlCol="0">
            <a:spAutoFit/>
          </a:bodyPr>
          <a:lstStyle/>
          <a:p>
            <a:r>
              <a:rPr lang="en-US" sz="1000" dirty="0" smtClean="0">
                <a:solidFill>
                  <a:prstClr val="black"/>
                </a:solidFill>
              </a:rPr>
              <a:t>Tier III     $11.5</a:t>
            </a:r>
          </a:p>
          <a:p>
            <a:r>
              <a:rPr lang="en-US" sz="1000" dirty="0" smtClean="0">
                <a:solidFill>
                  <a:prstClr val="black"/>
                </a:solidFill>
              </a:rPr>
              <a:t>Fund 17  $13.6</a:t>
            </a:r>
          </a:p>
          <a:p>
            <a:r>
              <a:rPr lang="en-US" sz="1000" dirty="0" smtClean="0">
                <a:solidFill>
                  <a:prstClr val="black"/>
                </a:solidFill>
              </a:rPr>
              <a:t>Reserves </a:t>
            </a:r>
            <a:r>
              <a:rPr lang="en-US" sz="1000" b="1" dirty="0" smtClean="0">
                <a:solidFill>
                  <a:srgbClr val="FF0000"/>
                </a:solidFill>
              </a:rPr>
              <a:t>$17.8</a:t>
            </a:r>
            <a:endParaRPr lang="en-US" sz="1000" b="1" dirty="0">
              <a:solidFill>
                <a:srgbClr val="FF0000"/>
              </a:solidFill>
            </a:endParaRPr>
          </a:p>
        </p:txBody>
      </p:sp>
      <p:sp>
        <p:nvSpPr>
          <p:cNvPr id="14" name="TextBox 13"/>
          <p:cNvSpPr txBox="1"/>
          <p:nvPr/>
        </p:nvSpPr>
        <p:spPr>
          <a:xfrm>
            <a:off x="7086600" y="3048000"/>
            <a:ext cx="990600" cy="246221"/>
          </a:xfrm>
          <a:prstGeom prst="rect">
            <a:avLst/>
          </a:prstGeom>
          <a:noFill/>
        </p:spPr>
        <p:txBody>
          <a:bodyPr wrap="square" rtlCol="0">
            <a:spAutoFit/>
          </a:bodyPr>
          <a:lstStyle/>
          <a:p>
            <a:r>
              <a:rPr lang="en-US" sz="1000" dirty="0" smtClean="0">
                <a:solidFill>
                  <a:prstClr val="black"/>
                </a:solidFill>
              </a:rPr>
              <a:t>Reserves </a:t>
            </a:r>
            <a:r>
              <a:rPr lang="en-US" sz="1000" b="1" dirty="0" smtClean="0">
                <a:solidFill>
                  <a:srgbClr val="FF0000"/>
                </a:solidFill>
              </a:rPr>
              <a:t>$41.9</a:t>
            </a:r>
          </a:p>
        </p:txBody>
      </p:sp>
      <p:sp>
        <p:nvSpPr>
          <p:cNvPr id="15" name="TextBox 14"/>
          <p:cNvSpPr txBox="1"/>
          <p:nvPr/>
        </p:nvSpPr>
        <p:spPr>
          <a:xfrm>
            <a:off x="1219200" y="0"/>
            <a:ext cx="5943600" cy="369332"/>
          </a:xfrm>
          <a:prstGeom prst="rect">
            <a:avLst/>
          </a:prstGeom>
          <a:noFill/>
        </p:spPr>
        <p:txBody>
          <a:bodyPr wrap="square" rtlCol="0">
            <a:spAutoFit/>
          </a:bodyPr>
          <a:lstStyle/>
          <a:p>
            <a:r>
              <a:rPr lang="en-US" dirty="0" smtClean="0">
                <a:solidFill>
                  <a:prstClr val="black"/>
                </a:solidFill>
              </a:rPr>
              <a:t>BASED UPON ADOPTED BUDGET – DOES NOT INCLUDE LCFF</a:t>
            </a:r>
            <a:endParaRPr lang="en-US" dirty="0">
              <a:solidFill>
                <a:prstClr val="black"/>
              </a:solidFill>
            </a:endParaRPr>
          </a:p>
        </p:txBody>
      </p:sp>
      <p:sp>
        <p:nvSpPr>
          <p:cNvPr id="16"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solidFill>
                  <a:prstClr val="black"/>
                </a:solidFill>
                <a:latin typeface="Times" pitchFamily="18" charset="0"/>
              </a:rPr>
              <a:t>Capital</a:t>
            </a:r>
            <a:endParaRPr lang="en-US" sz="2200" b="1" dirty="0">
              <a:solidFill>
                <a:prstClr val="black"/>
              </a:solidFill>
              <a:latin typeface="Times"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a:xfrm>
            <a:off x="762000" y="228600"/>
            <a:ext cx="6781800" cy="838200"/>
          </a:xfrm>
        </p:spPr>
        <p:txBody>
          <a:bodyPr>
            <a:noAutofit/>
          </a:bodyPr>
          <a:lstStyle/>
          <a:p>
            <a:r>
              <a:rPr lang="en-US" sz="3600" b="1" dirty="0" smtClean="0"/>
              <a:t>The LCFF Accountability System</a:t>
            </a:r>
          </a:p>
        </p:txBody>
      </p:sp>
      <p:sp>
        <p:nvSpPr>
          <p:cNvPr id="3" name="Content Placeholder 2"/>
          <p:cNvSpPr>
            <a:spLocks noGrp="1"/>
          </p:cNvSpPr>
          <p:nvPr>
            <p:ph idx="1"/>
          </p:nvPr>
        </p:nvSpPr>
        <p:spPr/>
        <p:txBody>
          <a:bodyPr>
            <a:normAutofit fontScale="55000" lnSpcReduction="20000"/>
          </a:bodyPr>
          <a:lstStyle/>
          <a:p>
            <a:pPr>
              <a:spcBef>
                <a:spcPts val="0"/>
              </a:spcBef>
              <a:spcAft>
                <a:spcPts val="600"/>
              </a:spcAft>
              <a:defRPr/>
            </a:pPr>
            <a:r>
              <a:rPr lang="en-US" dirty="0" smtClean="0"/>
              <a:t>The Enacted State Budget tips the </a:t>
            </a:r>
            <a:r>
              <a:rPr lang="en-US" dirty="0"/>
              <a:t>spending scale </a:t>
            </a:r>
            <a:r>
              <a:rPr lang="en-US" dirty="0" smtClean="0"/>
              <a:t>once again – striking </a:t>
            </a:r>
            <a:r>
              <a:rPr lang="en-US" dirty="0"/>
              <a:t>what appears to be a better balance between local and </a:t>
            </a:r>
            <a:r>
              <a:rPr lang="en-US" dirty="0" smtClean="0"/>
              <a:t>State control</a:t>
            </a:r>
          </a:p>
          <a:p>
            <a:pPr lvl="1">
              <a:spcBef>
                <a:spcPts val="0"/>
              </a:spcBef>
              <a:spcAft>
                <a:spcPts val="600"/>
              </a:spcAft>
              <a:defRPr/>
            </a:pPr>
            <a:r>
              <a:rPr lang="en-US" dirty="0">
                <a:solidFill>
                  <a:prstClr val="black"/>
                </a:solidFill>
              </a:rPr>
              <a:t>Relaxed proportionality rules </a:t>
            </a:r>
            <a:r>
              <a:rPr lang="en-US" b="1" u="sng" dirty="0" smtClean="0"/>
              <a:t>may</a:t>
            </a:r>
            <a:r>
              <a:rPr lang="en-US" dirty="0" smtClean="0">
                <a:solidFill>
                  <a:prstClr val="black"/>
                </a:solidFill>
              </a:rPr>
              <a:t> </a:t>
            </a:r>
            <a:r>
              <a:rPr lang="en-US" dirty="0">
                <a:solidFill>
                  <a:prstClr val="black"/>
                </a:solidFill>
              </a:rPr>
              <a:t>allow LEAs to use concentration and supplemental grant funds for </a:t>
            </a:r>
            <a:r>
              <a:rPr lang="en-US" dirty="0" smtClean="0">
                <a:solidFill>
                  <a:prstClr val="black"/>
                </a:solidFill>
              </a:rPr>
              <a:t>school-wide </a:t>
            </a:r>
            <a:r>
              <a:rPr lang="en-US" dirty="0">
                <a:solidFill>
                  <a:prstClr val="black"/>
                </a:solidFill>
              </a:rPr>
              <a:t>and </a:t>
            </a:r>
            <a:r>
              <a:rPr lang="en-US" dirty="0" smtClean="0">
                <a:solidFill>
                  <a:prstClr val="black"/>
                </a:solidFill>
              </a:rPr>
              <a:t>district-wide </a:t>
            </a:r>
            <a:r>
              <a:rPr lang="en-US" dirty="0">
                <a:solidFill>
                  <a:prstClr val="black"/>
                </a:solidFill>
              </a:rPr>
              <a:t>purposes subject to SBE regulations </a:t>
            </a:r>
          </a:p>
          <a:p>
            <a:pPr lvl="1">
              <a:spcBef>
                <a:spcPts val="0"/>
              </a:spcBef>
              <a:spcAft>
                <a:spcPts val="600"/>
              </a:spcAft>
              <a:defRPr/>
            </a:pPr>
            <a:r>
              <a:rPr lang="en-US" dirty="0"/>
              <a:t>The priorities of </a:t>
            </a:r>
            <a:r>
              <a:rPr lang="en-US"/>
              <a:t>the </a:t>
            </a:r>
            <a:r>
              <a:rPr lang="en-US" smtClean="0"/>
              <a:t>State</a:t>
            </a:r>
            <a:r>
              <a:rPr lang="en-US" dirty="0"/>
              <a:t>, which form the basis for the annual goals of the Local Control Accountability Plan (LCAP</a:t>
            </a:r>
            <a:r>
              <a:rPr lang="en-US" dirty="0" smtClean="0"/>
              <a:t>), </a:t>
            </a:r>
            <a:r>
              <a:rPr lang="en-US" dirty="0"/>
              <a:t>are </a:t>
            </a:r>
            <a:r>
              <a:rPr lang="en-US" dirty="0" smtClean="0"/>
              <a:t>broad in scope </a:t>
            </a:r>
            <a:r>
              <a:rPr lang="en-US" dirty="0"/>
              <a:t>and are both qualitative and quantitative in nature </a:t>
            </a:r>
            <a:endParaRPr lang="en-US" dirty="0" smtClean="0"/>
          </a:p>
          <a:p>
            <a:pPr lvl="2">
              <a:spcBef>
                <a:spcPts val="0"/>
              </a:spcBef>
              <a:spcAft>
                <a:spcPts val="600"/>
              </a:spcAft>
              <a:defRPr/>
            </a:pPr>
            <a:r>
              <a:rPr lang="en-US" dirty="0" smtClean="0"/>
              <a:t>Providing </a:t>
            </a:r>
            <a:r>
              <a:rPr lang="en-US" dirty="0"/>
              <a:t>an improved accountability system</a:t>
            </a:r>
          </a:p>
          <a:p>
            <a:pPr lvl="1">
              <a:spcBef>
                <a:spcPts val="0"/>
              </a:spcBef>
              <a:spcAft>
                <a:spcPts val="600"/>
              </a:spcAft>
              <a:defRPr/>
            </a:pPr>
            <a:r>
              <a:rPr lang="en-US" b="1" dirty="0"/>
              <a:t>The extent to which LEAs will have flexibility over expenditure of supplemental and concentration grant funds is still uncertain </a:t>
            </a:r>
          </a:p>
          <a:p>
            <a:pPr marL="0" indent="0">
              <a:spcBef>
                <a:spcPts val="0"/>
              </a:spcBef>
              <a:spcAft>
                <a:spcPts val="600"/>
              </a:spcAft>
              <a:buFontTx/>
              <a:buNone/>
              <a:defRPr/>
            </a:pPr>
            <a:endParaRPr lang="en-US" dirty="0">
              <a:solidFill>
                <a:prstClr val="black"/>
              </a:solidFill>
            </a:endParaRPr>
          </a:p>
          <a:p>
            <a:pPr>
              <a:spcBef>
                <a:spcPts val="0"/>
              </a:spcBef>
              <a:spcAft>
                <a:spcPts val="600"/>
              </a:spcAft>
              <a:defRPr/>
            </a:pPr>
            <a:endParaRPr lang="en-US" dirty="0" smtClean="0">
              <a:solidFill>
                <a:prstClr val="black"/>
              </a:solidFill>
            </a:endParaRPr>
          </a:p>
          <a:p>
            <a:pPr marL="0" indent="0">
              <a:spcBef>
                <a:spcPts val="0"/>
              </a:spcBef>
              <a:spcAft>
                <a:spcPts val="600"/>
              </a:spcAft>
              <a:buFontTx/>
              <a:buNone/>
              <a:defRPr/>
            </a:pPr>
            <a:endParaRPr lang="en-US" dirty="0">
              <a:solidFill>
                <a:prstClr val="black"/>
              </a:solidFill>
            </a:endParaRPr>
          </a:p>
          <a:p>
            <a:pPr>
              <a:spcBef>
                <a:spcPts val="0"/>
              </a:spcBef>
              <a:spcAft>
                <a:spcPts val="600"/>
              </a:spcAft>
              <a:defRPr/>
            </a:pPr>
            <a:endParaRPr lang="en-US" dirty="0"/>
          </a:p>
          <a:p>
            <a:pPr>
              <a:spcBef>
                <a:spcPts val="0"/>
              </a:spcBef>
              <a:spcAft>
                <a:spcPts val="600"/>
              </a:spcAft>
              <a:defRPr/>
            </a:pPr>
            <a:endParaRPr lang="en-US" dirty="0"/>
          </a:p>
        </p:txBody>
      </p:sp>
      <p:sp>
        <p:nvSpPr>
          <p:cNvPr id="6"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7"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5</a:t>
            </a:fld>
            <a:endParaRPr lang="en-US" dirty="0" smtClean="0">
              <a:solidFill>
                <a:prstClr val="black"/>
              </a:solidFill>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a:xfrm>
            <a:off x="685800" y="304800"/>
            <a:ext cx="6810375" cy="838200"/>
          </a:xfrm>
        </p:spPr>
        <p:txBody>
          <a:bodyPr>
            <a:normAutofit/>
          </a:bodyPr>
          <a:lstStyle/>
          <a:p>
            <a:r>
              <a:rPr lang="en-US" sz="3600" b="1" dirty="0" smtClean="0"/>
              <a:t>LCFF Accountability Language</a:t>
            </a:r>
          </a:p>
        </p:txBody>
      </p:sp>
      <p:sp>
        <p:nvSpPr>
          <p:cNvPr id="138243" name="Content Placeholder 2"/>
          <p:cNvSpPr>
            <a:spLocks noGrp="1"/>
          </p:cNvSpPr>
          <p:nvPr>
            <p:ph idx="1"/>
          </p:nvPr>
        </p:nvSpPr>
        <p:spPr/>
        <p:txBody>
          <a:bodyPr>
            <a:normAutofit fontScale="70000" lnSpcReduction="20000"/>
          </a:bodyPr>
          <a:lstStyle/>
          <a:p>
            <a:pPr lvl="1">
              <a:spcAft>
                <a:spcPts val="1200"/>
              </a:spcAft>
            </a:pPr>
            <a:r>
              <a:rPr lang="en-US" dirty="0" smtClean="0"/>
              <a:t>The regulations shall include, but are not limited to, provisions that do all of the following (E.C. 42238.07):</a:t>
            </a:r>
          </a:p>
          <a:p>
            <a:pPr lvl="2">
              <a:spcAft>
                <a:spcPts val="1200"/>
              </a:spcAft>
            </a:pPr>
            <a:r>
              <a:rPr lang="en-US" dirty="0" smtClean="0"/>
              <a:t>Require a school district, COE, or charter school to </a:t>
            </a:r>
            <a:r>
              <a:rPr lang="en-US" b="1" u="sng" dirty="0" smtClean="0"/>
              <a:t>increase or improve services for unduplicated pupils </a:t>
            </a:r>
            <a:r>
              <a:rPr lang="en-US" dirty="0" smtClean="0"/>
              <a:t>in proportion to the increase in funds apportioned on the basis of the number and concentration of unduplicated pupils </a:t>
            </a:r>
          </a:p>
          <a:p>
            <a:pPr lvl="2">
              <a:spcAft>
                <a:spcPts val="1200"/>
              </a:spcAft>
            </a:pPr>
            <a:r>
              <a:rPr lang="en-US" dirty="0" smtClean="0"/>
              <a:t>Authorize a school district, COE, or charter school to use funds respectively for </a:t>
            </a:r>
            <a:r>
              <a:rPr lang="en-US" i="1" dirty="0" smtClean="0"/>
              <a:t>school-wide, district-wide, </a:t>
            </a:r>
            <a:r>
              <a:rPr lang="en-US" dirty="0" smtClean="0"/>
              <a:t>county-wide, or charter-wide purposes, in a manner that is no more restrictive than the restrictions provided for in Title I of the federal No Child Left Behind Act of 2001</a:t>
            </a:r>
          </a:p>
          <a:p>
            <a:pPr lvl="1">
              <a:spcAft>
                <a:spcPts val="1200"/>
              </a:spcAft>
            </a:pPr>
            <a:endParaRPr lang="en-US" dirty="0" smtClean="0"/>
          </a:p>
        </p:txBody>
      </p:sp>
      <p:sp>
        <p:nvSpPr>
          <p:cNvPr id="6"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7"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6</a:t>
            </a:fld>
            <a:endParaRPr lang="en-US" dirty="0" smtClean="0">
              <a:solidFill>
                <a:prstClr val="black"/>
              </a:solidFill>
              <a:cs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Transitioning to LCFF</a:t>
            </a:r>
            <a:endParaRPr 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1163281"/>
              </p:ext>
            </p:extLst>
          </p:nvPr>
        </p:nvGraphicFramePr>
        <p:xfrm>
          <a:off x="1143000" y="1447800"/>
          <a:ext cx="7620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6"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7</a:t>
            </a:fld>
            <a:endParaRPr lang="en-US" dirty="0" smtClean="0">
              <a:solidFill>
                <a:prstClr val="black"/>
              </a:solidFill>
              <a:cs typeface="Arial" pitchFamily="34" charset="0"/>
            </a:endParaRPr>
          </a:p>
        </p:txBody>
      </p:sp>
      <p:sp>
        <p:nvSpPr>
          <p:cNvPr id="7" name="TextBox 6"/>
          <p:cNvSpPr txBox="1"/>
          <p:nvPr/>
        </p:nvSpPr>
        <p:spPr>
          <a:xfrm>
            <a:off x="6934200" y="5943600"/>
            <a:ext cx="2057400" cy="369332"/>
          </a:xfrm>
          <a:prstGeom prst="rect">
            <a:avLst/>
          </a:prstGeom>
          <a:noFill/>
        </p:spPr>
        <p:txBody>
          <a:bodyPr wrap="square" rtlCol="0">
            <a:spAutoFit/>
          </a:bodyPr>
          <a:lstStyle/>
          <a:p>
            <a:r>
              <a:rPr lang="en-US" dirty="0" smtClean="0"/>
              <a:t>Source: OCDE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Current Actions  </a:t>
            </a:r>
            <a:br>
              <a:rPr lang="en-US" sz="3200" b="1" dirty="0" smtClean="0"/>
            </a:br>
            <a:r>
              <a:rPr lang="en-US" sz="3200" b="1" dirty="0" smtClean="0"/>
              <a:t>Categorical Funding and Base Program</a:t>
            </a:r>
            <a:endParaRPr lang="en-US" sz="3200" b="1" dirty="0"/>
          </a:p>
        </p:txBody>
      </p:sp>
      <p:sp>
        <p:nvSpPr>
          <p:cNvPr id="3" name="Content Placeholder 2"/>
          <p:cNvSpPr>
            <a:spLocks noGrp="1"/>
          </p:cNvSpPr>
          <p:nvPr>
            <p:ph idx="1"/>
          </p:nvPr>
        </p:nvSpPr>
        <p:spPr/>
        <p:txBody>
          <a:bodyPr>
            <a:normAutofit fontScale="70000" lnSpcReduction="20000"/>
          </a:bodyPr>
          <a:lstStyle/>
          <a:p>
            <a:r>
              <a:rPr lang="en-US" dirty="0" smtClean="0"/>
              <a:t>Federal Categorical funds have been reduced due to sequestration </a:t>
            </a:r>
          </a:p>
          <a:p>
            <a:pPr lvl="1"/>
            <a:r>
              <a:rPr lang="en-US" dirty="0" smtClean="0"/>
              <a:t>Approximately 6% reduction</a:t>
            </a:r>
          </a:p>
          <a:p>
            <a:pPr lvl="1"/>
            <a:r>
              <a:rPr lang="en-US" dirty="0" smtClean="0"/>
              <a:t>Develop a plan to utilize central categorical funds in a more efficient manner to support District goals</a:t>
            </a:r>
          </a:p>
          <a:p>
            <a:r>
              <a:rPr lang="en-US" dirty="0" smtClean="0"/>
              <a:t>State Categorical funds have been moved into the LCFF formula</a:t>
            </a:r>
          </a:p>
          <a:p>
            <a:pPr lvl="1"/>
            <a:r>
              <a:rPr lang="en-US" dirty="0" smtClean="0"/>
              <a:t>Impact to supplemental staffing and base program due to the loss of Economic Impact Aid</a:t>
            </a:r>
          </a:p>
          <a:p>
            <a:pPr lvl="1"/>
            <a:r>
              <a:rPr lang="en-US" dirty="0" smtClean="0"/>
              <a:t>District staff is developing a plan to define required base programs for sites under LCFF</a:t>
            </a:r>
          </a:p>
          <a:p>
            <a:pPr lvl="1"/>
            <a:endParaRPr lang="en-US" dirty="0"/>
          </a:p>
        </p:txBody>
      </p:sp>
      <p:sp>
        <p:nvSpPr>
          <p:cNvPr id="4" name="Rectangle 4"/>
          <p:cNvSpPr txBox="1">
            <a:spLocks noChangeArrowheads="1"/>
          </p:cNvSpPr>
          <p:nvPr/>
        </p:nvSpPr>
        <p:spPr bwMode="auto">
          <a:xfrm>
            <a:off x="7112000" y="6321425"/>
            <a:ext cx="18796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724D7968-D3E5-4A1B-B270-358170493688}" type="slidenum">
              <a:rPr lang="en-US" smtClean="0">
                <a:solidFill>
                  <a:prstClr val="black"/>
                </a:solidFill>
                <a:cs typeface="Arial" pitchFamily="34" charset="0"/>
              </a:rPr>
              <a:pPr algn="r" fontAlgn="base">
                <a:spcBef>
                  <a:spcPct val="0"/>
                </a:spcBef>
                <a:spcAft>
                  <a:spcPct val="0"/>
                </a:spcAft>
              </a:pPr>
              <a:t>8</a:t>
            </a:fld>
            <a:endParaRPr lang="en-US" dirty="0" smtClean="0">
              <a:solidFill>
                <a:prstClr val="black"/>
              </a:solidFill>
              <a:cs typeface="Arial" pitchFamily="34" charset="0"/>
            </a:endParaRPr>
          </a:p>
        </p:txBody>
      </p:sp>
      <p:sp>
        <p:nvSpPr>
          <p:cNvPr id="5"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838200" y="228600"/>
            <a:ext cx="6477000" cy="1066800"/>
          </a:xfrm>
        </p:spPr>
        <p:txBody>
          <a:bodyPr>
            <a:normAutofit fontScale="90000"/>
          </a:bodyPr>
          <a:lstStyle/>
          <a:p>
            <a:pPr>
              <a:defRPr/>
            </a:pPr>
            <a:r>
              <a:rPr lang="en-US" sz="3800" b="1" dirty="0" smtClean="0"/>
              <a:t>Current Actions </a:t>
            </a:r>
            <a:br>
              <a:rPr lang="en-US" sz="3800" b="1" dirty="0" smtClean="0"/>
            </a:br>
            <a:r>
              <a:rPr lang="en-US" sz="3800" b="1" dirty="0" smtClean="0"/>
              <a:t>Affordable Care Act</a:t>
            </a:r>
            <a:endParaRPr lang="en-US" sz="3800" b="1" dirty="0"/>
          </a:p>
        </p:txBody>
      </p:sp>
      <p:sp>
        <p:nvSpPr>
          <p:cNvPr id="148483" name="Content Placeholder 12"/>
          <p:cNvSpPr>
            <a:spLocks noGrp="1"/>
          </p:cNvSpPr>
          <p:nvPr>
            <p:ph idx="1"/>
          </p:nvPr>
        </p:nvSpPr>
        <p:spPr>
          <a:xfrm>
            <a:off x="1143000" y="1447800"/>
            <a:ext cx="7620000" cy="4419600"/>
          </a:xfrm>
        </p:spPr>
        <p:txBody>
          <a:bodyPr>
            <a:normAutofit fontScale="55000" lnSpcReduction="20000"/>
          </a:bodyPr>
          <a:lstStyle/>
          <a:p>
            <a:pPr>
              <a:spcAft>
                <a:spcPts val="1800"/>
              </a:spcAft>
            </a:pPr>
            <a:r>
              <a:rPr lang="en-US" dirty="0" smtClean="0"/>
              <a:t>Staff is working to define the effect of the Patient Protection and Affordable Care Act (PPACA)</a:t>
            </a:r>
          </a:p>
          <a:p>
            <a:pPr lvl="1">
              <a:spcAft>
                <a:spcPts val="1800"/>
              </a:spcAft>
            </a:pPr>
            <a:r>
              <a:rPr lang="en-US" dirty="0" smtClean="0"/>
              <a:t>Districts will need to make plan changes as federal health care requirements are phased in – this is a real out year cost (July 2014)</a:t>
            </a:r>
          </a:p>
          <a:p>
            <a:pPr lvl="1">
              <a:spcAft>
                <a:spcPts val="1800"/>
              </a:spcAft>
            </a:pPr>
            <a:r>
              <a:rPr lang="en-US" dirty="0" smtClean="0"/>
              <a:t>Bargaining units need to know obligations, options, and timelines, particularly limiting overtime</a:t>
            </a:r>
          </a:p>
          <a:p>
            <a:pPr lvl="1">
              <a:spcAft>
                <a:spcPts val="1800"/>
              </a:spcAft>
            </a:pPr>
            <a:r>
              <a:rPr lang="en-US" dirty="0" smtClean="0"/>
              <a:t>Substitute working hours and Classified overtime are impacted due to a maximum of 30 hours per week</a:t>
            </a:r>
          </a:p>
          <a:p>
            <a:pPr lvl="2">
              <a:spcAft>
                <a:spcPts val="1800"/>
              </a:spcAft>
            </a:pPr>
            <a:r>
              <a:rPr lang="en-US" dirty="0" smtClean="0"/>
              <a:t>This may have multiple levels of impact on District operations and require significant, and costly monitoring enhancements</a:t>
            </a:r>
          </a:p>
        </p:txBody>
      </p:sp>
      <p:sp>
        <p:nvSpPr>
          <p:cNvPr id="6" name="TextBox 5"/>
          <p:cNvSpPr txBox="1"/>
          <p:nvPr/>
        </p:nvSpPr>
        <p:spPr>
          <a:xfrm>
            <a:off x="7743825" y="19050"/>
            <a:ext cx="1276350" cy="1162050"/>
          </a:xfrm>
          <a:prstGeom prst="rect">
            <a:avLst/>
          </a:prstGeom>
          <a:noFill/>
          <a:effectLst>
            <a:outerShdw blurRad="50800" dist="38100" dir="2700000" algn="tl" rotWithShape="0">
              <a:prstClr val="black">
                <a:alpha val="80000"/>
              </a:prstClr>
            </a:outerShdw>
          </a:effectLst>
        </p:spPr>
        <p:txBody>
          <a:bodyPr anchor="ctr"/>
          <a:lstStyle/>
          <a:p>
            <a:pPr algn="r">
              <a:defRPr/>
            </a:pPr>
            <a:endParaRPr lang="en-US" sz="2400" b="1" dirty="0">
              <a:solidFill>
                <a:schemeClr val="bg1"/>
              </a:solidFill>
              <a:latin typeface="Arial Narrow" pitchFamily="34" charset="0"/>
              <a:cs typeface="Arial" charset="0"/>
            </a:endParaRPr>
          </a:p>
        </p:txBody>
      </p:sp>
      <p:sp>
        <p:nvSpPr>
          <p:cNvPr id="8" name="TextBox 3"/>
          <p:cNvSpPr txBox="1"/>
          <p:nvPr/>
        </p:nvSpPr>
        <p:spPr>
          <a:xfrm>
            <a:off x="3124200" y="6223000"/>
            <a:ext cx="26670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200" b="1" dirty="0" smtClean="0">
                <a:latin typeface="Times" pitchFamily="18" charset="0"/>
              </a:rPr>
              <a:t>Capital</a:t>
            </a:r>
            <a:endParaRPr lang="en-US" sz="2200" b="1" dirty="0">
              <a:latin typeface="Times" pitchFamily="18" charset="0"/>
            </a:endParaRPr>
          </a:p>
        </p:txBody>
      </p:sp>
      <p:sp>
        <p:nvSpPr>
          <p:cNvPr id="9" name="Rectangle 4"/>
          <p:cNvSpPr txBox="1">
            <a:spLocks noChangeArrowheads="1"/>
          </p:cNvSpPr>
          <p:nvPr/>
        </p:nvSpPr>
        <p:spPr bwMode="auto">
          <a:xfrm>
            <a:off x="7112000" y="6321425"/>
            <a:ext cx="1955800" cy="338138"/>
          </a:xfrm>
          <a:prstGeom prst="rect">
            <a:avLst/>
          </a:prstGeom>
          <a:noFill/>
          <a:ln w="9525">
            <a:noFill/>
            <a:miter lim="800000"/>
            <a:headEnd/>
            <a:tailEnd/>
          </a:ln>
        </p:spPr>
        <p:txBody>
          <a:bodyPr lIns="82479" tIns="41239" rIns="82479" bIns="41239"/>
          <a:lstStyle/>
          <a:p>
            <a:pPr algn="r" fontAlgn="base">
              <a:spcBef>
                <a:spcPct val="0"/>
              </a:spcBef>
              <a:spcAft>
                <a:spcPct val="0"/>
              </a:spcAft>
            </a:pPr>
            <a:fld id="{DC6493BD-79D0-4125-91E5-B0BA50AD80D0}" type="slidenum">
              <a:rPr lang="en-US" smtClean="0">
                <a:solidFill>
                  <a:prstClr val="black"/>
                </a:solidFill>
                <a:cs typeface="Arial" pitchFamily="34" charset="0"/>
              </a:rPr>
              <a:pPr algn="r" fontAlgn="base">
                <a:spcBef>
                  <a:spcPct val="0"/>
                </a:spcBef>
                <a:spcAft>
                  <a:spcPct val="0"/>
                </a:spcAft>
              </a:pPr>
              <a:t>9</a:t>
            </a:fld>
            <a:endParaRPr lang="en-US" dirty="0" smtClean="0">
              <a:solidFill>
                <a:prstClr val="black"/>
              </a:solidFill>
              <a:cs typeface="Arial" pitchFamily="34" charset="0"/>
            </a:endParaRPr>
          </a:p>
        </p:txBody>
      </p:sp>
    </p:spTree>
  </p:cSld>
  <p:clrMapOvr>
    <a:masterClrMapping/>
  </p:clrMapOvr>
  <p:transition/>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12813</TotalTime>
  <Words>1032</Words>
  <Application>Microsoft Office PowerPoint</Application>
  <PresentationFormat>On-screen Show (4:3)</PresentationFormat>
  <Paragraphs>175</Paragraphs>
  <Slides>16</Slides>
  <Notes>1</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16</vt:i4>
      </vt:variant>
    </vt:vector>
  </HeadingPairs>
  <TitlesOfParts>
    <vt:vector size="20" baseType="lpstr">
      <vt:lpstr>Office Theme</vt:lpstr>
      <vt:lpstr>1_Office Theme</vt:lpstr>
      <vt:lpstr>2_Office Theme</vt:lpstr>
      <vt:lpstr>Worksheet</vt:lpstr>
      <vt:lpstr> Local Control Accountability Plan (LCAP) Update   </vt:lpstr>
      <vt:lpstr>Today’s Agenda</vt:lpstr>
      <vt:lpstr>Structural Deficit</vt:lpstr>
      <vt:lpstr>2012-13 Budget Act –  Funding Per ADA: Actual vs. Statutory Level</vt:lpstr>
      <vt:lpstr>The LCFF Accountability System</vt:lpstr>
      <vt:lpstr>LCFF Accountability Language</vt:lpstr>
      <vt:lpstr>Transitioning to LCFF</vt:lpstr>
      <vt:lpstr>Current Actions   Categorical Funding and Base Program</vt:lpstr>
      <vt:lpstr>Current Actions  Affordable Care Act</vt:lpstr>
      <vt:lpstr>SBE Actions and Timeline</vt:lpstr>
      <vt:lpstr>Adoption of the Local Control and Accountability Plan</vt:lpstr>
      <vt:lpstr>Adoption of the Local Control and Accountability Plan – con’t</vt:lpstr>
      <vt:lpstr>State Priorities for the LCAP</vt:lpstr>
      <vt:lpstr>What Data Means To Us NOW </vt:lpstr>
      <vt:lpstr>LCAP Timeline</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HTross</dc:creator>
  <cp:lastModifiedBy>Martinez, Maribel</cp:lastModifiedBy>
  <cp:revision>420</cp:revision>
  <cp:lastPrinted>2013-10-02T21:15:13Z</cp:lastPrinted>
  <dcterms:created xsi:type="dcterms:W3CDTF">2012-08-05T21:50:18Z</dcterms:created>
  <dcterms:modified xsi:type="dcterms:W3CDTF">2013-10-02T21:37:49Z</dcterms:modified>
</cp:coreProperties>
</file>